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  <p:sldMasterId id="2147483682" r:id="rId6"/>
  </p:sldMasterIdLst>
  <p:notesMasterIdLst>
    <p:notesMasterId r:id="rId20"/>
  </p:notesMasterIdLst>
  <p:sldIdLst>
    <p:sldId id="2147373807" r:id="rId7"/>
    <p:sldId id="2147373732" r:id="rId8"/>
    <p:sldId id="2147373930" r:id="rId9"/>
    <p:sldId id="2147373933" r:id="rId10"/>
    <p:sldId id="2147373900" r:id="rId11"/>
    <p:sldId id="2147373904" r:id="rId12"/>
    <p:sldId id="2147373931" r:id="rId13"/>
    <p:sldId id="2147373932" r:id="rId14"/>
    <p:sldId id="2147373715" r:id="rId15"/>
    <p:sldId id="2147373776" r:id="rId16"/>
    <p:sldId id="2147373934" r:id="rId17"/>
    <p:sldId id="2147373935" r:id="rId18"/>
    <p:sldId id="214737393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77EC5-01DA-4254-B3A5-5561DFF323FF}" v="7" dt="2023-04-14T12:21:04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6FDA1-6E05-4BD1-A4FA-480CBCCB85C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271E2-4FEF-413B-A6A4-AB109B54F0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49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E465C-9009-0841-A878-28BA9F005DD9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6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E465C-9009-0841-A878-28BA9F005DD9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CD08-C22C-ABC9-4B92-BDBF1114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E14C4-1E90-635D-8D2C-13B6C86FD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AE11E-A64A-16CB-0AB8-BDBB41C6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A4ACC-D968-FE0A-7D8B-AD4B22E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DE36-C217-0400-D025-5344DA14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90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922F-2118-57CD-DA9F-107E1B25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3A0A5-6BC5-1F05-2512-A21653834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B6EE-B106-4E4D-B767-DE4E9680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2899-9784-B4EF-F199-CAA8DF72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8030-F1CB-ECEF-92FD-CB4A9775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56E5E-05D0-06D3-8989-9F4639E56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DD310-4B34-6EF9-042F-D1DC8646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C327-8E0F-DCCE-E952-5AABEAB1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DC0B-E0B0-CA96-75ED-BB0E6522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2738B-8687-BEF4-8CB2-C62CC8B1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4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58D-703B-5D78-44F3-AB2DF609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1952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58D-703B-5D78-44F3-AB2DF609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9930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58D-703B-5D78-44F3-AB2DF609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244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5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58D-703B-5D78-44F3-AB2DF609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629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3DD729-D638-C2EE-8F4B-1A2D8B1C70C0}"/>
              </a:ext>
            </a:extLst>
          </p:cNvPr>
          <p:cNvSpPr/>
          <p:nvPr userDrawn="1"/>
        </p:nvSpPr>
        <p:spPr>
          <a:xfrm rot="5400000" flipV="1">
            <a:off x="-1353107" y="1353108"/>
            <a:ext cx="6858000" cy="4151783"/>
          </a:xfrm>
          <a:prstGeom prst="rect">
            <a:avLst/>
          </a:prstGeom>
          <a:gradFill flip="none" rotWithShape="1">
            <a:gsLst>
              <a:gs pos="37000">
                <a:srgbClr val="7030A0"/>
              </a:gs>
              <a:gs pos="20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it-IT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7A15-8239-9D55-2BE5-E1BD95B5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689" y="1556792"/>
            <a:ext cx="3672408" cy="720378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Agenda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562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7A15-8239-9D55-2BE5-E1BD95B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08622"/>
            <a:ext cx="3672408" cy="72037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5558D-063F-DBE3-C133-37813927DA4C}"/>
              </a:ext>
            </a:extLst>
          </p:cNvPr>
          <p:cNvSpPr/>
          <p:nvPr userDrawn="1"/>
        </p:nvSpPr>
        <p:spPr>
          <a:xfrm rot="5400000" flipV="1">
            <a:off x="2684748" y="-2684748"/>
            <a:ext cx="6858000" cy="12227496"/>
          </a:xfrm>
          <a:prstGeom prst="rect">
            <a:avLst/>
          </a:prstGeom>
          <a:gradFill flip="none" rotWithShape="1">
            <a:gsLst>
              <a:gs pos="37000">
                <a:srgbClr val="7030A0"/>
              </a:gs>
              <a:gs pos="20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it-IT" noProof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40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A9DF-6E51-5F62-4294-3BA917BF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9180F-E14C-3C9A-E2E7-13269F32A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7988" y="6381328"/>
            <a:ext cx="2461303" cy="299690"/>
          </a:xfrm>
          <a:prstGeom prst="rect">
            <a:avLst/>
          </a:prstGeom>
        </p:spPr>
        <p:txBody>
          <a:bodyPr/>
          <a:lstStyle/>
          <a:p>
            <a:fld id="{18733E4D-8F88-C14C-A694-11F6D2F086A1}" type="slidenum">
              <a:rPr lang="en-IT" smtClean="0"/>
              <a:pPr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70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90C4-8C74-3FA1-DEA8-1BAF5E34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3AAD-506B-B3C4-0036-67D76E8D0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B30D-BCD7-8F5D-4A30-DE5BF61C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DFD8-0278-4D4F-ACF0-577D55F9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A642B-C245-4735-3DEC-3B7A722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43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image5132448">
            <a:extLst>
              <a:ext uri="{FF2B5EF4-FFF2-40B4-BE49-F238E27FC236}">
                <a16:creationId xmlns:a16="http://schemas.microsoft.com/office/drawing/2014/main" id="{456172A8-134A-BE0D-5C2F-2C694A581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660" y="283392"/>
            <a:ext cx="8091340" cy="15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8382D-1FB2-D454-E1BF-6EE982E09535}"/>
              </a:ext>
            </a:extLst>
          </p:cNvPr>
          <p:cNvSpPr txBox="1"/>
          <p:nvPr userDrawn="1"/>
        </p:nvSpPr>
        <p:spPr>
          <a:xfrm>
            <a:off x="483498" y="624749"/>
            <a:ext cx="6630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Name Surname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prstClr val="white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3D600-0A80-6A48-9CF6-9C76FFC04250}"/>
              </a:ext>
            </a:extLst>
          </p:cNvPr>
          <p:cNvSpPr txBox="1"/>
          <p:nvPr userDrawn="1"/>
        </p:nvSpPr>
        <p:spPr>
          <a:xfrm>
            <a:off x="521748" y="2060321"/>
            <a:ext cx="6316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it-IT" sz="1800" dirty="0">
                <a:solidFill>
                  <a:schemeClr val="bg1"/>
                </a:solidFill>
                <a:latin typeface="Bahnschrift" panose="020B0502040204020203" pitchFamily="34" charset="0"/>
                <a:sym typeface="Arial"/>
              </a:rPr>
              <a:t>Email: xxx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19FB9E-A66B-5932-BA9F-85688ECB8F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23121" y="2837154"/>
            <a:ext cx="3461511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ct val="40000"/>
              </a:spcAft>
              <a:buClr>
                <a:srgbClr val="FFFFFF"/>
              </a:buClr>
              <a:buSzPct val="75000"/>
              <a:buFont typeface="Arial Unicode MS" pitchFamily="34" charset="-128"/>
              <a:buNone/>
            </a:pPr>
            <a:r>
              <a:rPr lang="en-US" sz="1300" b="1" i="1" dirty="0">
                <a:latin typeface="Bahnschrift" panose="020B0502040204020203" pitchFamily="34" charset="0"/>
                <a:cs typeface="Arial" charset="0"/>
                <a:sym typeface="Arial Unicode MS" pitchFamily="34" charset="-128"/>
              </a:rPr>
              <a:t>Professional Experience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29FBC4E-13A9-DE12-679D-0A46F79640D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6653" y="2835538"/>
            <a:ext cx="346331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ct val="40000"/>
              </a:spcAft>
              <a:buClr>
                <a:srgbClr val="FFFFFF"/>
              </a:buClr>
              <a:buSzPct val="75000"/>
              <a:buFont typeface="Arial Unicode MS" pitchFamily="34" charset="-128"/>
              <a:buNone/>
            </a:pPr>
            <a:r>
              <a:rPr lang="it-IT" sz="1300" b="1" i="1" dirty="0">
                <a:latin typeface="Bahnschrift" panose="020B0502040204020203" pitchFamily="34" charset="0"/>
                <a:cs typeface="Arial" charset="0"/>
                <a:sym typeface="Arial Unicode MS" pitchFamily="34" charset="-128"/>
              </a:rPr>
              <a:t>Background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069EB28-6E1B-73B0-DC8C-F104279A4C9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759456" y="2835537"/>
            <a:ext cx="346151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spcAft>
                <a:spcPct val="40000"/>
              </a:spcAft>
              <a:buClr>
                <a:srgbClr val="FFFFFF"/>
              </a:buClr>
              <a:buSzPct val="75000"/>
              <a:buFont typeface="Arial Unicode MS" pitchFamily="34" charset="-128"/>
              <a:buNone/>
            </a:pPr>
            <a:r>
              <a:rPr lang="it-IT" sz="1300" b="1" i="1" dirty="0" err="1">
                <a:latin typeface="Bahnschrift" panose="020B0502040204020203" pitchFamily="34" charset="0"/>
                <a:cs typeface="Arial" charset="0"/>
                <a:sym typeface="Arial Unicode MS" pitchFamily="34" charset="-128"/>
              </a:rPr>
              <a:t>Main</a:t>
            </a:r>
            <a:r>
              <a:rPr lang="it-IT" sz="1300" b="1" i="1" dirty="0">
                <a:latin typeface="Bahnschrift" panose="020B0502040204020203" pitchFamily="34" charset="0"/>
                <a:cs typeface="Arial" charset="0"/>
                <a:sym typeface="Arial Unicode MS" pitchFamily="34" charset="-128"/>
              </a:rPr>
              <a:t> </a:t>
            </a:r>
            <a:r>
              <a:rPr lang="it-IT" sz="1300" b="1" i="1" dirty="0" err="1">
                <a:latin typeface="Bahnschrift" panose="020B0502040204020203" pitchFamily="34" charset="0"/>
                <a:cs typeface="Arial" charset="0"/>
                <a:sym typeface="Arial Unicode MS" pitchFamily="34" charset="-128"/>
              </a:rPr>
              <a:t>Skills</a:t>
            </a:r>
            <a:endParaRPr lang="it-IT" sz="1300" b="1" i="1" dirty="0">
              <a:latin typeface="Bahnschrift" panose="020B0502040204020203" pitchFamily="34" charset="0"/>
              <a:cs typeface="Arial" charset="0"/>
              <a:sym typeface="Arial Unicode MS" pitchFamily="34" charset="-128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FE14279-2FBF-BF8A-9CF1-F1511B679E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335" y="3114001"/>
            <a:ext cx="3761178" cy="28352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marL="171364" indent="-171364" hangingPunct="0">
              <a:buFont typeface="Arial" panose="020B0604020202020204" pitchFamily="34" charset="0"/>
              <a:buChar char="•"/>
            </a:pPr>
            <a:r>
              <a:rPr lang="it-IT" sz="1050" dirty="0">
                <a:latin typeface="Bahnschrift" panose="020B0502040204020203" pitchFamily="34" charset="0"/>
                <a:sym typeface="Arial"/>
              </a:rPr>
              <a:t>xxx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19D0A08-28E6-0620-DD06-4E745391FF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8809" y="3114000"/>
            <a:ext cx="3463319" cy="28352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marL="171364" indent="-171364" hangingPunct="0">
              <a:buFont typeface="Arial" panose="020B0604020202020204" pitchFamily="34" charset="0"/>
              <a:buChar char="•"/>
            </a:pPr>
            <a:r>
              <a:rPr lang="it-IT" sz="1050" dirty="0">
                <a:latin typeface="Bahnschrift" panose="020B0502040204020203" pitchFamily="34" charset="0"/>
              </a:rPr>
              <a:t>xxx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A0B040E-2940-5B78-7BB2-38A565B347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57346" y="3114000"/>
            <a:ext cx="3699294" cy="28352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marL="171364" indent="-171364" hangingPunct="0">
              <a:buFont typeface="Arial" panose="020B0604020202020204" pitchFamily="34" charset="0"/>
              <a:buChar char="•"/>
            </a:pPr>
            <a:r>
              <a:rPr lang="it-IT" sz="1050" kern="0" dirty="0">
                <a:latin typeface="Bahnschrift" panose="020B0502040204020203" pitchFamily="34" charset="0"/>
                <a:cs typeface="Arial"/>
                <a:sym typeface="Arial"/>
              </a:rPr>
              <a:t>xxx</a:t>
            </a:r>
            <a:br>
              <a:rPr lang="en-US" sz="1050" kern="0" dirty="0">
                <a:latin typeface="Bahnschrift" panose="020B0502040204020203" pitchFamily="34" charset="0"/>
                <a:cs typeface="Arial"/>
                <a:sym typeface="Arial"/>
              </a:rPr>
            </a:br>
            <a:br>
              <a:rPr lang="it-IT" sz="1050" kern="0" dirty="0">
                <a:latin typeface="Bahnschrift" panose="020B0502040204020203" pitchFamily="34" charset="0"/>
                <a:cs typeface="Arial"/>
                <a:sym typeface="Arial"/>
              </a:rPr>
            </a:br>
            <a:endParaRPr lang="it-IT" sz="1050" kern="0" dirty="0">
              <a:latin typeface="Bahnschrift" panose="020B0502040204020203" pitchFamily="34" charset="0"/>
              <a:cs typeface="Arial"/>
              <a:sym typeface="Arial"/>
            </a:endParaRPr>
          </a:p>
          <a:p>
            <a:pPr marL="171364" indent="-171364" hangingPunct="0">
              <a:buFont typeface="Arial" panose="020B0604020202020204" pitchFamily="34" charset="0"/>
              <a:buChar char="•"/>
            </a:pPr>
            <a:endParaRPr lang="en-US" sz="1050" kern="0" dirty="0"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2D8A9F-F0E7-6CAE-8ADA-B8336AA69AEA}"/>
              </a:ext>
            </a:extLst>
          </p:cNvPr>
          <p:cNvSpPr/>
          <p:nvPr userDrawn="1"/>
        </p:nvSpPr>
        <p:spPr>
          <a:xfrm>
            <a:off x="10154022" y="1281057"/>
            <a:ext cx="1554480" cy="1554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1059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D191-08A3-C57D-9D65-CB4C4623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A193-DFCA-13E2-3CD9-761E849A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9633-1235-0098-BF76-FCC3000C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73B6-4F36-E0F8-A607-15BD8D7C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3B9A-735F-00C2-BAAE-D80FE6EF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53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C263-53DB-A1FE-9C6E-5142A70B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9EEFF-93BE-9E68-B2E7-A584E3C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7B034-022A-7D6F-9240-287A7685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3274B-4AAC-2D53-311B-C32A057E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B6A7-3A70-1F6F-9F1C-F64EFB1B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68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66B4-E18B-78BB-D3B8-A5D80A75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B704-9D3A-1DEF-B34F-13A2295E7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24E7A-5DD0-6872-6A58-C769F8CC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51582-BC91-2AC0-AEBC-9A7891BA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483C1-DC92-445E-06B7-C46D8456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D92CF-818C-1976-91AB-CA9678ED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37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C401-85A9-B3F1-B36F-98005818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F11A8-9F34-9FF0-8410-3A27FF6C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0B817-B399-255E-3AA1-3F033049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770B4-6284-226D-9315-54816B379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AD0C9-434A-807F-3013-AB775FBC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47361-EE4F-724B-E3C6-80C4287D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18D20-77E8-945E-2CCC-D145EBFB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CCD0C-BC3D-8079-D6C5-F583B3CC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025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2859-1CAD-D0FF-560C-C52BF430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98611-21FF-1BA0-480C-9A0DE4B8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75505-6854-4E53-ACD6-C5DD8537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171D0-183D-46AC-392C-DCC80E35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781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16CCF-C1A5-1EA4-9768-C64674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DEB44-CCF8-E198-7F40-CBE41166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82C5F-35C2-87F3-7EDB-85EE3FCF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6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CED-3A5E-BEC7-2211-88C364B0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3911-A4A9-6980-18EE-0F3FF3081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8C887-E872-20EC-F0BC-2083BC64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71427-B7D4-60E0-8DE9-CF30B168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22799-B146-02F0-04F1-16D30A56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34B56-215E-45B9-431D-7E3C56F5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08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C440-F178-1FBE-61CF-721A2DF9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6D6A4-EB86-171A-2ED7-3C4058D6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65EA1-CB3D-9E44-AFB8-FBFE4DFF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94D24-D97D-C99A-DBEE-141407AA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83757-326E-87E3-7193-A05A6071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077A7-AD2A-6210-F182-173B8BDA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757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686A-D941-AE0B-5FF3-076DB535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9EA79-4C60-B6F5-C6DB-C7C3A8640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76A31-4831-6EB8-79DC-11F47614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6E7D-9420-95F1-3CD1-A66AFB40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A4A0-6D2D-ED63-24F0-B4D55A6D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48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0996-7CB9-6F82-DE3A-FEB6CBCD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E5357-329B-529E-B0CE-887C36589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4EC0-B690-70DD-58B2-C7FEC7EB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1D29-0397-6292-B731-E55599FF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E98F-7523-4FB8-323D-71DCC68E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2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F9F87-D8FD-41D2-8BB3-F53BDDB47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D69B2-FB23-BE25-B2E0-73A161420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6F46C-7CA9-DA7F-328E-CD7F2609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187B-70D6-4162-B6A9-88EE496D7B3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5031-F104-C656-D4A8-5DFB1E3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C148-2C4F-FA64-101F-A1C4657E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64DFD-115E-4D7B-9524-8E92B89E6D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6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5469-2637-48AE-79C5-9DD05421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EBFD-426E-71CF-96C9-5815E5CE8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80BEB-59D9-8A5D-E08D-BFC3AE71F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B3FA7-6A67-5654-8880-82C1B129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E2875-26F6-A8CB-AB9D-A00109F6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601E6-139E-B195-97B4-88429076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6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E281-F22B-DA82-BC27-96B49B30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EF19D-6965-68BB-4CBC-46D430B7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DC672-DF02-9593-BA72-64256CC9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AED45-AB2E-6D45-5849-40D96B82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2B875-4FC4-81D6-3BDD-F5EFFE106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21A10-7F42-DB68-C0E5-88720AC2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7715E-138B-4F32-83B4-94F066DE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DE8C7-07C8-2952-7400-976142A3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6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70F8-DDC0-60FC-3DA4-55CEF3EF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4B077-C8BB-DD51-D744-A44C205D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2F531-F519-40FD-7405-288A0776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2E47C-7286-FCD7-0B40-36BAF79B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35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5E824-2B67-D77E-6D3E-6EDA046A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6462C-4A52-EE29-63F7-7E528A31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89A1-961F-26B2-AD4A-C2B19D7D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65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37AC-77BC-BC7C-EDD9-F3275720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EA8E-C3FE-C4B4-834A-081AB898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31CB-9DDD-CB00-CF5C-CF49E8949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5DB81-823F-A2C7-37FD-9E2911FF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58746-F2AB-021E-B92D-B9AB76EB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EB97A-CE7A-C618-C341-07CD67D9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7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35A3-5241-D43B-C70A-D4E2F007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8B1FA-6FF2-2AF5-457C-DEC2F94AA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3FA8F-12E6-957A-9BEF-BFE093F4B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C5193-3C3D-7889-82EE-24537783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95F80-0F8C-5063-A954-26949236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746D6-7412-4D30-B22F-2934A46A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4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AAB9F-41E3-8C81-8006-B5E4A054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97F17-727B-A971-BC21-49608BDD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7FF7-E4C3-A2A5-A455-8DC7055E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542D-9084-49A3-A68E-70D0C04BC977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8655-5AA3-077A-07EC-2A524E4AD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C757E-7CE2-F009-A5B8-D1F16F3AB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37E1-3DBE-48E6-8829-9C80A71ACE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FC654-DEF8-4BB4-D811-B8E080F8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06AF6-0AE5-6340-2EB1-94129A486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513" y="6275270"/>
            <a:ext cx="832160" cy="6447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2530F1-ABB0-06DF-42A7-29CFDE9DF8B1}"/>
              </a:ext>
            </a:extLst>
          </p:cNvPr>
          <p:cNvSpPr/>
          <p:nvPr userDrawn="1"/>
        </p:nvSpPr>
        <p:spPr>
          <a:xfrm rot="10800000" flipH="1" flipV="1">
            <a:off x="0" y="0"/>
            <a:ext cx="191344" cy="6858000"/>
          </a:xfrm>
          <a:prstGeom prst="rect">
            <a:avLst/>
          </a:prstGeom>
          <a:gradFill flip="none" rotWithShape="1">
            <a:gsLst>
              <a:gs pos="40000">
                <a:srgbClr val="6C0FC2"/>
              </a:gs>
              <a:gs pos="14000">
                <a:srgbClr val="FFB611"/>
              </a:gs>
              <a:gs pos="74000">
                <a:srgbClr val="135BF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692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618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257">
          <p15:clr>
            <a:srgbClr val="F26B43"/>
          </p15:clr>
        </p15:guide>
        <p15:guide id="5" pos="7378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1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93B33E-E7F4-C262-20C5-9EAF94970A1C}"/>
              </a:ext>
            </a:extLst>
          </p:cNvPr>
          <p:cNvSpPr/>
          <p:nvPr userDrawn="1"/>
        </p:nvSpPr>
        <p:spPr>
          <a:xfrm rot="5400000" flipV="1">
            <a:off x="5183198" y="-5207755"/>
            <a:ext cx="1801045" cy="12216561"/>
          </a:xfrm>
          <a:prstGeom prst="rect">
            <a:avLst/>
          </a:prstGeom>
          <a:gradFill flip="none" rotWithShape="1">
            <a:gsLst>
              <a:gs pos="40000">
                <a:srgbClr val="6C0FC2"/>
              </a:gs>
              <a:gs pos="14000">
                <a:srgbClr val="FFB611"/>
              </a:gs>
              <a:gs pos="74000">
                <a:srgbClr val="135BF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it-IT" noProof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EBD0E-816A-385B-A80C-C5E188FA6F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513" y="6275270"/>
            <a:ext cx="832160" cy="6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5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6.png"/><Relationship Id="rId26" Type="http://schemas.openxmlformats.org/officeDocument/2006/relationships/image" Target="../media/image92.png"/><Relationship Id="rId3" Type="http://schemas.openxmlformats.org/officeDocument/2006/relationships/image" Target="../media/image75.svg"/><Relationship Id="rId21" Type="http://schemas.openxmlformats.org/officeDocument/2006/relationships/image" Target="../media/image89.svg"/><Relationship Id="rId34" Type="http://schemas.openxmlformats.org/officeDocument/2006/relationships/image" Target="../media/image94.pn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38.svg"/><Relationship Id="rId25" Type="http://schemas.openxmlformats.org/officeDocument/2006/relationships/image" Target="../media/image91.svg"/><Relationship Id="rId33" Type="http://schemas.openxmlformats.org/officeDocument/2006/relationships/image" Target="../media/image23.svg"/><Relationship Id="rId2" Type="http://schemas.openxmlformats.org/officeDocument/2006/relationships/image" Target="../media/image74.png"/><Relationship Id="rId16" Type="http://schemas.openxmlformats.org/officeDocument/2006/relationships/image" Target="../media/image37.png"/><Relationship Id="rId20" Type="http://schemas.openxmlformats.org/officeDocument/2006/relationships/image" Target="../media/image88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0.png"/><Relationship Id="rId32" Type="http://schemas.openxmlformats.org/officeDocument/2006/relationships/image" Target="../media/image22.png"/><Relationship Id="rId5" Type="http://schemas.openxmlformats.org/officeDocument/2006/relationships/image" Target="../media/image77.svg"/><Relationship Id="rId15" Type="http://schemas.openxmlformats.org/officeDocument/2006/relationships/image" Target="../media/image59.svg"/><Relationship Id="rId23" Type="http://schemas.openxmlformats.org/officeDocument/2006/relationships/image" Target="../media/image61.svg"/><Relationship Id="rId28" Type="http://schemas.openxmlformats.org/officeDocument/2006/relationships/image" Target="../media/image47.png"/><Relationship Id="rId10" Type="http://schemas.openxmlformats.org/officeDocument/2006/relationships/image" Target="../media/image82.png"/><Relationship Id="rId19" Type="http://schemas.openxmlformats.org/officeDocument/2006/relationships/image" Target="../media/image87.svg"/><Relationship Id="rId31" Type="http://schemas.openxmlformats.org/officeDocument/2006/relationships/image" Target="../media/image46.sv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58.png"/><Relationship Id="rId22" Type="http://schemas.openxmlformats.org/officeDocument/2006/relationships/image" Target="../media/image60.png"/><Relationship Id="rId27" Type="http://schemas.openxmlformats.org/officeDocument/2006/relationships/image" Target="../media/image93.svg"/><Relationship Id="rId30" Type="http://schemas.openxmlformats.org/officeDocument/2006/relationships/image" Target="../media/image45.png"/><Relationship Id="rId35" Type="http://schemas.openxmlformats.org/officeDocument/2006/relationships/image" Target="../media/image95.png"/><Relationship Id="rId8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6.png"/><Relationship Id="rId26" Type="http://schemas.openxmlformats.org/officeDocument/2006/relationships/image" Target="../media/image92.png"/><Relationship Id="rId21" Type="http://schemas.openxmlformats.org/officeDocument/2006/relationships/image" Target="../media/image89.svg"/><Relationship Id="rId34" Type="http://schemas.openxmlformats.org/officeDocument/2006/relationships/image" Target="../media/image96.pn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38.svg"/><Relationship Id="rId25" Type="http://schemas.openxmlformats.org/officeDocument/2006/relationships/image" Target="../media/image91.svg"/><Relationship Id="rId33" Type="http://schemas.openxmlformats.org/officeDocument/2006/relationships/image" Target="../media/image23.svg"/><Relationship Id="rId2" Type="http://schemas.openxmlformats.org/officeDocument/2006/relationships/image" Target="../media/image74.png"/><Relationship Id="rId16" Type="http://schemas.openxmlformats.org/officeDocument/2006/relationships/image" Target="../media/image37.png"/><Relationship Id="rId20" Type="http://schemas.openxmlformats.org/officeDocument/2006/relationships/image" Target="../media/image88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0.png"/><Relationship Id="rId32" Type="http://schemas.openxmlformats.org/officeDocument/2006/relationships/image" Target="../media/image22.png"/><Relationship Id="rId37" Type="http://schemas.openxmlformats.org/officeDocument/2006/relationships/image" Target="../media/image95.png"/><Relationship Id="rId5" Type="http://schemas.openxmlformats.org/officeDocument/2006/relationships/image" Target="../media/image77.svg"/><Relationship Id="rId15" Type="http://schemas.openxmlformats.org/officeDocument/2006/relationships/image" Target="../media/image59.svg"/><Relationship Id="rId23" Type="http://schemas.openxmlformats.org/officeDocument/2006/relationships/image" Target="../media/image61.svg"/><Relationship Id="rId28" Type="http://schemas.openxmlformats.org/officeDocument/2006/relationships/image" Target="../media/image47.png"/><Relationship Id="rId36" Type="http://schemas.openxmlformats.org/officeDocument/2006/relationships/image" Target="../media/image94.png"/><Relationship Id="rId10" Type="http://schemas.openxmlformats.org/officeDocument/2006/relationships/image" Target="../media/image82.png"/><Relationship Id="rId19" Type="http://schemas.openxmlformats.org/officeDocument/2006/relationships/image" Target="../media/image87.svg"/><Relationship Id="rId31" Type="http://schemas.openxmlformats.org/officeDocument/2006/relationships/image" Target="../media/image46.sv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58.png"/><Relationship Id="rId22" Type="http://schemas.openxmlformats.org/officeDocument/2006/relationships/image" Target="../media/image60.png"/><Relationship Id="rId27" Type="http://schemas.openxmlformats.org/officeDocument/2006/relationships/image" Target="../media/image93.svg"/><Relationship Id="rId30" Type="http://schemas.openxmlformats.org/officeDocument/2006/relationships/image" Target="../media/image45.png"/><Relationship Id="rId35" Type="http://schemas.openxmlformats.org/officeDocument/2006/relationships/image" Target="../media/image97.svg"/><Relationship Id="rId8" Type="http://schemas.openxmlformats.org/officeDocument/2006/relationships/image" Target="../media/image80.png"/><Relationship Id="rId3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60.png"/><Relationship Id="rId26" Type="http://schemas.openxmlformats.org/officeDocument/2006/relationships/image" Target="../media/image45.png"/><Relationship Id="rId3" Type="http://schemas.openxmlformats.org/officeDocument/2006/relationships/image" Target="../media/image75.svg"/><Relationship Id="rId21" Type="http://schemas.openxmlformats.org/officeDocument/2006/relationships/image" Target="../media/image91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5" Type="http://schemas.openxmlformats.org/officeDocument/2006/relationships/image" Target="../media/image48.sv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47.png"/><Relationship Id="rId32" Type="http://schemas.openxmlformats.org/officeDocument/2006/relationships/image" Target="../media/image101.svg"/><Relationship Id="rId5" Type="http://schemas.openxmlformats.org/officeDocument/2006/relationships/image" Target="../media/image77.svg"/><Relationship Id="rId15" Type="http://schemas.openxmlformats.org/officeDocument/2006/relationships/image" Target="../media/image38.svg"/><Relationship Id="rId23" Type="http://schemas.openxmlformats.org/officeDocument/2006/relationships/image" Target="../media/image93.svg"/><Relationship Id="rId28" Type="http://schemas.openxmlformats.org/officeDocument/2006/relationships/image" Target="../media/image94.png"/><Relationship Id="rId10" Type="http://schemas.openxmlformats.org/officeDocument/2006/relationships/image" Target="../media/image82.png"/><Relationship Id="rId19" Type="http://schemas.openxmlformats.org/officeDocument/2006/relationships/image" Target="../media/image61.svg"/><Relationship Id="rId31" Type="http://schemas.openxmlformats.org/officeDocument/2006/relationships/image" Target="../media/image100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37.png"/><Relationship Id="rId22" Type="http://schemas.openxmlformats.org/officeDocument/2006/relationships/image" Target="../media/image92.png"/><Relationship Id="rId27" Type="http://schemas.openxmlformats.org/officeDocument/2006/relationships/image" Target="../media/image46.svg"/><Relationship Id="rId30" Type="http://schemas.openxmlformats.org/officeDocument/2006/relationships/image" Target="../media/image9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sv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5.png"/><Relationship Id="rId18" Type="http://schemas.openxmlformats.org/officeDocument/2006/relationships/image" Target="../media/image44.emf"/><Relationship Id="rId26" Type="http://schemas.openxmlformats.org/officeDocument/2006/relationships/image" Target="../media/image50.svg"/><Relationship Id="rId3" Type="http://schemas.openxmlformats.org/officeDocument/2006/relationships/image" Target="../media/image31.png"/><Relationship Id="rId21" Type="http://schemas.openxmlformats.org/officeDocument/2006/relationships/image" Target="../media/image45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2" Type="http://schemas.openxmlformats.org/officeDocument/2006/relationships/image" Target="../media/image30.png"/><Relationship Id="rId16" Type="http://schemas.openxmlformats.org/officeDocument/2006/relationships/image" Target="../media/image42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emf"/><Relationship Id="rId11" Type="http://schemas.openxmlformats.org/officeDocument/2006/relationships/image" Target="../media/image39.png"/><Relationship Id="rId24" Type="http://schemas.openxmlformats.org/officeDocument/2006/relationships/image" Target="../media/image48.sv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7.png"/><Relationship Id="rId28" Type="http://schemas.openxmlformats.org/officeDocument/2006/relationships/image" Target="../media/image52.svg"/><Relationship Id="rId10" Type="http://schemas.openxmlformats.org/officeDocument/2006/relationships/image" Target="../media/image38.svg"/><Relationship Id="rId19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6.svg"/><Relationship Id="rId22" Type="http://schemas.openxmlformats.org/officeDocument/2006/relationships/image" Target="../media/image46.svg"/><Relationship Id="rId27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svg"/><Relationship Id="rId3" Type="http://schemas.openxmlformats.org/officeDocument/2006/relationships/image" Target="../media/image54.sv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2" Type="http://schemas.openxmlformats.org/officeDocument/2006/relationships/image" Target="../media/image5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8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BADEC4-F55C-19B9-B9C6-4DF55153E037}"/>
              </a:ext>
            </a:extLst>
          </p:cNvPr>
          <p:cNvSpPr/>
          <p:nvPr/>
        </p:nvSpPr>
        <p:spPr>
          <a:xfrm rot="10800000" flipH="1" flipV="1">
            <a:off x="-8803" y="-20960"/>
            <a:ext cx="12200803" cy="6878960"/>
          </a:xfrm>
          <a:prstGeom prst="rect">
            <a:avLst/>
          </a:prstGeom>
          <a:gradFill flip="none" rotWithShape="0">
            <a:gsLst>
              <a:gs pos="37000">
                <a:srgbClr val="6C0FC2">
                  <a:lumMod val="100000"/>
                </a:srgbClr>
              </a:gs>
              <a:gs pos="17000">
                <a:srgbClr val="FFB611"/>
              </a:gs>
              <a:gs pos="74000">
                <a:srgbClr val="135BF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1" descr="page1image5132448">
            <a:extLst>
              <a:ext uri="{FF2B5EF4-FFF2-40B4-BE49-F238E27FC236}">
                <a16:creationId xmlns:a16="http://schemas.microsoft.com/office/drawing/2014/main" id="{4AB56AF8-5C7E-3D2F-B3E1-C6381B3D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8" y="4244213"/>
            <a:ext cx="12162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60D2FDFB-C0E3-8680-20B2-E460C9D34DB5}"/>
              </a:ext>
            </a:extLst>
          </p:cNvPr>
          <p:cNvSpPr txBox="1"/>
          <p:nvPr/>
        </p:nvSpPr>
        <p:spPr>
          <a:xfrm>
            <a:off x="5149800" y="1158760"/>
            <a:ext cx="6190634" cy="145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>
                  <a:gsLst>
                    <a:gs pos="13000">
                      <a:srgbClr val="1E3264"/>
                    </a:gs>
                    <a:gs pos="36000">
                      <a:srgbClr val="2D5596"/>
                    </a:gs>
                    <a:gs pos="60000">
                      <a:srgbClr val="006EBE"/>
                    </a:gs>
                    <a:gs pos="87000">
                      <a:srgbClr val="FFBE00"/>
                    </a:gs>
                  </a:gsLst>
                  <a:lin ang="186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it-IT" sz="4400" spc="-150" dirty="0">
                <a:solidFill>
                  <a:schemeClr val="bg1"/>
                </a:solidFill>
                <a:latin typeface="+mn-lt"/>
              </a:rPr>
              <a:t>PROGRAMMATIC DAY 2023</a:t>
            </a:r>
            <a:br>
              <a:rPr lang="it-IT" sz="4400" spc="-150" dirty="0">
                <a:solidFill>
                  <a:schemeClr val="bg1"/>
                </a:solidFill>
                <a:latin typeface="+mn-lt"/>
              </a:rPr>
            </a:br>
            <a:endParaRPr lang="it-IT" sz="4400" spc="-15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4400" spc="-150" dirty="0">
                <a:solidFill>
                  <a:schemeClr val="bg1"/>
                </a:solidFill>
                <a:latin typeface="+mn-lt"/>
              </a:rPr>
              <a:t>THE OMNICHALLENGE</a:t>
            </a:r>
          </a:p>
        </p:txBody>
      </p:sp>
      <p:pic>
        <p:nvPicPr>
          <p:cNvPr id="4" name="Picture 3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31BE2575-1C1D-8FFC-8C86-7BCAA84139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49" y="-336561"/>
            <a:ext cx="5472608" cy="4240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CC2610-262A-083A-4AC8-1E7CAAA520EE}"/>
              </a:ext>
            </a:extLst>
          </p:cNvPr>
          <p:cNvSpPr/>
          <p:nvPr/>
        </p:nvSpPr>
        <p:spPr>
          <a:xfrm>
            <a:off x="29568" y="3034244"/>
            <a:ext cx="12162432" cy="1212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/>
              <a:t>“</a:t>
            </a:r>
            <a:r>
              <a:rPr lang="en-GB" sz="2800" i="1" dirty="0" err="1"/>
              <a:t>Stiamo</a:t>
            </a:r>
            <a:r>
              <a:rPr lang="en-GB" sz="2800" i="1" dirty="0"/>
              <a:t> </a:t>
            </a:r>
            <a:r>
              <a:rPr lang="en-GB" sz="2800" i="1" dirty="0" err="1"/>
              <a:t>entrando</a:t>
            </a:r>
            <a:r>
              <a:rPr lang="en-GB" sz="2800" i="1" dirty="0"/>
              <a:t> </a:t>
            </a:r>
            <a:r>
              <a:rPr lang="en-GB" sz="2800" i="1" dirty="0" err="1"/>
              <a:t>nell’era</a:t>
            </a:r>
            <a:r>
              <a:rPr lang="en-GB" sz="2800" i="1" dirty="0"/>
              <a:t> cookieless. </a:t>
            </a:r>
          </a:p>
          <a:p>
            <a:pPr algn="ctr"/>
            <a:r>
              <a:rPr lang="en-GB" sz="2800" i="1" dirty="0"/>
              <a:t>Come </a:t>
            </a:r>
            <a:r>
              <a:rPr lang="en-GB" sz="2800" i="1" dirty="0" err="1"/>
              <a:t>conciliare</a:t>
            </a:r>
            <a:r>
              <a:rPr lang="en-GB" sz="2800" i="1" dirty="0"/>
              <a:t> targeting </a:t>
            </a:r>
            <a:r>
              <a:rPr lang="en-GB" sz="2800" i="1" dirty="0" err="1"/>
              <a:t>omnicanale</a:t>
            </a:r>
            <a:r>
              <a:rPr lang="en-GB" sz="2800" i="1" dirty="0"/>
              <a:t> e reach.”</a:t>
            </a:r>
          </a:p>
        </p:txBody>
      </p:sp>
    </p:spTree>
    <p:extLst>
      <p:ext uri="{BB962C8B-B14F-4D97-AF65-F5344CB8AC3E}">
        <p14:creationId xmlns:p14="http://schemas.microsoft.com/office/powerpoint/2010/main" val="4287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D90BC68-8A10-3A16-49D4-D08B6E3B3E21}"/>
              </a:ext>
            </a:extLst>
          </p:cNvPr>
          <p:cNvSpPr/>
          <p:nvPr/>
        </p:nvSpPr>
        <p:spPr>
          <a:xfrm>
            <a:off x="4235825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F6C4FA-B30A-AEFD-CFD7-1A46D9D44565}"/>
              </a:ext>
            </a:extLst>
          </p:cNvPr>
          <p:cNvSpPr/>
          <p:nvPr/>
        </p:nvSpPr>
        <p:spPr>
          <a:xfrm>
            <a:off x="7143963" y="986260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9A0BB9-04AE-A302-45BC-7AAC8468B089}"/>
              </a:ext>
            </a:extLst>
          </p:cNvPr>
          <p:cNvSpPr/>
          <p:nvPr/>
        </p:nvSpPr>
        <p:spPr>
          <a:xfrm>
            <a:off x="10048088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8A4E00-3B92-D20A-CCC8-BDFADC52EE74}"/>
              </a:ext>
            </a:extLst>
          </p:cNvPr>
          <p:cNvSpPr/>
          <p:nvPr/>
        </p:nvSpPr>
        <p:spPr>
          <a:xfrm>
            <a:off x="1412392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2BF75-2997-0B0F-406D-67137175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IT" dirty="0">
                <a:latin typeface="+mn-lt"/>
              </a:rPr>
              <a:t>Business Case: </a:t>
            </a:r>
            <a:r>
              <a:rPr lang="it-IT" dirty="0">
                <a:latin typeface="+mn-lt"/>
              </a:rPr>
              <a:t>Soft Drinks</a:t>
            </a:r>
            <a:endParaRPr lang="en-IT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DF5C8-ED36-F640-D7B5-FE57F0C44EE2}"/>
              </a:ext>
            </a:extLst>
          </p:cNvPr>
          <p:cNvSpPr txBox="1"/>
          <p:nvPr/>
        </p:nvSpPr>
        <p:spPr>
          <a:xfrm>
            <a:off x="435586" y="2135758"/>
            <a:ext cx="274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Definizione strategica del target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arricchendo le informazioni disponibili sugli utenti consensati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9A567-C406-368E-311A-8A48970745C0}"/>
              </a:ext>
            </a:extLst>
          </p:cNvPr>
          <p:cNvSpPr txBox="1"/>
          <p:nvPr/>
        </p:nvSpPr>
        <p:spPr>
          <a:xfrm>
            <a:off x="6096000" y="2135758"/>
            <a:ext cx="282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Creazione di contenuti hyper personalizzati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 le diverse fasi dell’experience complessiva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DE4A8-CE36-D898-82FF-2A64044DD8E2}"/>
              </a:ext>
            </a:extLst>
          </p:cNvPr>
          <p:cNvSpPr txBox="1"/>
          <p:nvPr/>
        </p:nvSpPr>
        <p:spPr>
          <a:xfrm>
            <a:off x="9074719" y="2135758"/>
            <a:ext cx="274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Massimizzazione delle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performance complessive delle campagne in termini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efficacia/efficienza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55450-886D-6BF5-E699-96EAFAE5DAE9}"/>
              </a:ext>
            </a:extLst>
          </p:cNvPr>
          <p:cNvSpPr txBox="1"/>
          <p:nvPr/>
        </p:nvSpPr>
        <p:spPr>
          <a:xfrm>
            <a:off x="3398620" y="2135758"/>
            <a:ext cx="2535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Espansione diretta dell’audience verso il Publisher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mediante algoritmi di look-a-like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16B8A2D-6F3A-A0AE-F201-BF2C27CF8504}"/>
              </a:ext>
            </a:extLst>
          </p:cNvPr>
          <p:cNvSpPr txBox="1"/>
          <p:nvPr/>
        </p:nvSpPr>
        <p:spPr>
          <a:xfrm>
            <a:off x="2047569" y="4120888"/>
            <a:ext cx="965392" cy="221645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400" b="1" dirty="0">
                <a:solidFill>
                  <a:srgbClr val="0036AD"/>
                </a:solidFill>
              </a:rPr>
              <a:t>PIZZA BUYER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564765-7E1B-697B-97A2-517B1D361116}"/>
              </a:ext>
            </a:extLst>
          </p:cNvPr>
          <p:cNvSpPr txBox="1"/>
          <p:nvPr/>
        </p:nvSpPr>
        <p:spPr>
          <a:xfrm>
            <a:off x="648756" y="4104136"/>
            <a:ext cx="965072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FSA ADDICTED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2BFC4C-BA08-E436-1FEE-06C731A31730}"/>
              </a:ext>
            </a:extLst>
          </p:cNvPr>
          <p:cNvSpPr txBox="1"/>
          <p:nvPr/>
        </p:nvSpPr>
        <p:spPr>
          <a:xfrm>
            <a:off x="626150" y="5150979"/>
            <a:ext cx="1011494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ASPIRING CHEF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A26A9B8-DEF0-63EE-994E-D69932ED8CEC}"/>
              </a:ext>
            </a:extLst>
          </p:cNvPr>
          <p:cNvSpPr txBox="1"/>
          <p:nvPr/>
        </p:nvSpPr>
        <p:spPr>
          <a:xfrm>
            <a:off x="2268498" y="6224429"/>
            <a:ext cx="594714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GENERIC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BF9CB1-1746-B49B-2358-2E5AD0C000BC}"/>
              </a:ext>
            </a:extLst>
          </p:cNvPr>
          <p:cNvSpPr txBox="1"/>
          <p:nvPr/>
        </p:nvSpPr>
        <p:spPr>
          <a:xfrm>
            <a:off x="2311352" y="5150979"/>
            <a:ext cx="508601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COUPLE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C42331-13AC-2D7F-6E4A-F5E306854B69}"/>
              </a:ext>
            </a:extLst>
          </p:cNvPr>
          <p:cNvSpPr txBox="1"/>
          <p:nvPr/>
        </p:nvSpPr>
        <p:spPr>
          <a:xfrm>
            <a:off x="874811" y="6238584"/>
            <a:ext cx="512961" cy="193880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FAMILY</a:t>
            </a:r>
          </a:p>
        </p:txBody>
      </p:sp>
      <p:pic>
        <p:nvPicPr>
          <p:cNvPr id="120" name="Graphic 119" descr="Female Profile outline">
            <a:extLst>
              <a:ext uri="{FF2B5EF4-FFF2-40B4-BE49-F238E27FC236}">
                <a16:creationId xmlns:a16="http://schemas.microsoft.com/office/drawing/2014/main" id="{FA80118F-1E0B-2269-2E6D-12C64D34EB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174" y="3499009"/>
            <a:ext cx="440109" cy="440109"/>
          </a:xfrm>
          <a:prstGeom prst="rect">
            <a:avLst/>
          </a:prstGeom>
        </p:spPr>
      </p:pic>
      <p:pic>
        <p:nvPicPr>
          <p:cNvPr id="122" name="Graphic 121" descr="School girl outline">
            <a:extLst>
              <a:ext uri="{FF2B5EF4-FFF2-40B4-BE49-F238E27FC236}">
                <a16:creationId xmlns:a16="http://schemas.microsoft.com/office/drawing/2014/main" id="{3A2AFBA3-0168-EE07-C461-0B732A3B0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337" y="4502423"/>
            <a:ext cx="478187" cy="478187"/>
          </a:xfrm>
          <a:prstGeom prst="rect">
            <a:avLst/>
          </a:prstGeom>
        </p:spPr>
      </p:pic>
      <p:pic>
        <p:nvPicPr>
          <p:cNvPr id="126" name="Graphic 125" descr="Man changing baby outline">
            <a:extLst>
              <a:ext uri="{FF2B5EF4-FFF2-40B4-BE49-F238E27FC236}">
                <a16:creationId xmlns:a16="http://schemas.microsoft.com/office/drawing/2014/main" id="{45ADBEFF-861C-62C6-BA2A-BB2799014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44" y="5631565"/>
            <a:ext cx="416294" cy="416294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0689298-CF99-F827-33F3-34CF6C6050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3348846"/>
            <a:ext cx="731520" cy="73152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CE0E4B1-C708-C526-E4DD-82D49E90B6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93" y="4419459"/>
            <a:ext cx="731520" cy="73152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7D3B98EC-550F-8051-9374-F26CCFA05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3" y="5473952"/>
            <a:ext cx="731520" cy="731520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008FC3F-B872-11A4-080F-DF480A116B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095" y="5469139"/>
            <a:ext cx="731520" cy="73152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CA57972E-0BE3-C492-DFB4-AACE09983F2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4389019"/>
            <a:ext cx="731520" cy="73152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0366754-44D3-AEF7-CAA8-DEC0C70E59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40" y="3382417"/>
            <a:ext cx="731520" cy="731520"/>
          </a:xfrm>
          <a:prstGeom prst="rect">
            <a:avLst/>
          </a:prstGeom>
        </p:spPr>
      </p:pic>
      <p:pic>
        <p:nvPicPr>
          <p:cNvPr id="1039" name="Graphic 1038" descr="User Crown Male outline">
            <a:extLst>
              <a:ext uri="{FF2B5EF4-FFF2-40B4-BE49-F238E27FC236}">
                <a16:creationId xmlns:a16="http://schemas.microsoft.com/office/drawing/2014/main" id="{ABF50A15-84F2-9709-4D77-1437E609BC5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64865" y="3520111"/>
            <a:ext cx="436213" cy="436213"/>
          </a:xfrm>
          <a:prstGeom prst="rect">
            <a:avLst/>
          </a:prstGeom>
        </p:spPr>
      </p:pic>
      <p:pic>
        <p:nvPicPr>
          <p:cNvPr id="1041" name="Graphic 1040" descr="User outline">
            <a:extLst>
              <a:ext uri="{FF2B5EF4-FFF2-40B4-BE49-F238E27FC236}">
                <a16:creationId xmlns:a16="http://schemas.microsoft.com/office/drawing/2014/main" id="{782A0C80-8F88-7567-763A-657D8508767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88151" y="5642873"/>
            <a:ext cx="379781" cy="379781"/>
          </a:xfrm>
          <a:prstGeom prst="rect">
            <a:avLst/>
          </a:prstGeom>
        </p:spPr>
      </p:pic>
      <p:pic>
        <p:nvPicPr>
          <p:cNvPr id="1043" name="Graphic 1042" descr="Two Men outline">
            <a:extLst>
              <a:ext uri="{FF2B5EF4-FFF2-40B4-BE49-F238E27FC236}">
                <a16:creationId xmlns:a16="http://schemas.microsoft.com/office/drawing/2014/main" id="{13BCC30C-9527-CD99-A869-C4E75F8C05E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044" y="4537974"/>
            <a:ext cx="494490" cy="494490"/>
          </a:xfrm>
          <a:prstGeom prst="rect">
            <a:avLst/>
          </a:prstGeom>
        </p:spPr>
      </p:pic>
      <p:sp>
        <p:nvSpPr>
          <p:cNvPr id="1046" name="Left Brace 1045">
            <a:extLst>
              <a:ext uri="{FF2B5EF4-FFF2-40B4-BE49-F238E27FC236}">
                <a16:creationId xmlns:a16="http://schemas.microsoft.com/office/drawing/2014/main" id="{6B99D2E9-01B8-6B7D-FE83-686456EA22A5}"/>
              </a:ext>
            </a:extLst>
          </p:cNvPr>
          <p:cNvSpPr/>
          <p:nvPr/>
        </p:nvSpPr>
        <p:spPr>
          <a:xfrm rot="16200000">
            <a:off x="4550477" y="3327735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D12C04A6-F9E7-7698-7527-FA584BC41DA6}"/>
              </a:ext>
            </a:extLst>
          </p:cNvPr>
          <p:cNvSpPr txBox="1"/>
          <p:nvPr/>
        </p:nvSpPr>
        <p:spPr>
          <a:xfrm>
            <a:off x="3919493" y="3524923"/>
            <a:ext cx="88165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DEMOGRPHIC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A644A850-51D9-1045-B4AB-B5B56CF946DC}"/>
              </a:ext>
            </a:extLst>
          </p:cNvPr>
          <p:cNvSpPr txBox="1"/>
          <p:nvPr/>
        </p:nvSpPr>
        <p:spPr>
          <a:xfrm>
            <a:off x="3842089" y="3937176"/>
            <a:ext cx="1210268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PURCHASE INTENT 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83654F1A-8B5E-BF37-DBD3-1DBE962849CF}"/>
              </a:ext>
            </a:extLst>
          </p:cNvPr>
          <p:cNvSpPr txBox="1"/>
          <p:nvPr/>
        </p:nvSpPr>
        <p:spPr>
          <a:xfrm>
            <a:off x="4924841" y="3674203"/>
            <a:ext cx="698909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INTERESTS </a:t>
            </a:r>
          </a:p>
        </p:txBody>
      </p:sp>
      <p:sp>
        <p:nvSpPr>
          <p:cNvPr id="1050" name="Left Brace 1049">
            <a:extLst>
              <a:ext uri="{FF2B5EF4-FFF2-40B4-BE49-F238E27FC236}">
                <a16:creationId xmlns:a16="http://schemas.microsoft.com/office/drawing/2014/main" id="{47C41BC2-213A-70E4-1D3F-AE919C27223B}"/>
              </a:ext>
            </a:extLst>
          </p:cNvPr>
          <p:cNvSpPr/>
          <p:nvPr/>
        </p:nvSpPr>
        <p:spPr>
          <a:xfrm rot="5400000">
            <a:off x="4550477" y="4485350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9A72EE4-31CA-FDBB-E7E8-622DCAF1003E}"/>
              </a:ext>
            </a:extLst>
          </p:cNvPr>
          <p:cNvSpPr txBox="1"/>
          <p:nvPr/>
        </p:nvSpPr>
        <p:spPr>
          <a:xfrm>
            <a:off x="3893336" y="5571294"/>
            <a:ext cx="74379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LOOK-ALIKE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10EA5AC-1998-9230-EC6B-72A0D3D6B4B0}"/>
              </a:ext>
            </a:extLst>
          </p:cNvPr>
          <p:cNvSpPr txBox="1"/>
          <p:nvPr/>
        </p:nvSpPr>
        <p:spPr>
          <a:xfrm>
            <a:off x="3756271" y="6127553"/>
            <a:ext cx="154369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CAMPAIGN  FREQUENCY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E73C7D18-4322-13F3-1145-5EEE35ED125C}"/>
              </a:ext>
            </a:extLst>
          </p:cNvPr>
          <p:cNvSpPr txBox="1"/>
          <p:nvPr/>
        </p:nvSpPr>
        <p:spPr>
          <a:xfrm>
            <a:off x="4522564" y="5813587"/>
            <a:ext cx="105317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MEDIA FORMAT 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001A0ADF-991D-8D3F-87A9-779FD5BE842B}"/>
              </a:ext>
            </a:extLst>
          </p:cNvPr>
          <p:cNvCxnSpPr>
            <a:cxnSpLocks/>
          </p:cNvCxnSpPr>
          <p:nvPr/>
        </p:nvCxnSpPr>
        <p:spPr>
          <a:xfrm>
            <a:off x="435586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2F7358D7-BB10-69E9-B539-F7669F19DA79}"/>
              </a:ext>
            </a:extLst>
          </p:cNvPr>
          <p:cNvCxnSpPr>
            <a:cxnSpLocks/>
          </p:cNvCxnSpPr>
          <p:nvPr/>
        </p:nvCxnSpPr>
        <p:spPr>
          <a:xfrm>
            <a:off x="3296073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ADF1E67F-66DE-31CF-1622-A1085E6A650E}"/>
              </a:ext>
            </a:extLst>
          </p:cNvPr>
          <p:cNvCxnSpPr>
            <a:cxnSpLocks/>
          </p:cNvCxnSpPr>
          <p:nvPr/>
        </p:nvCxnSpPr>
        <p:spPr>
          <a:xfrm>
            <a:off x="6168008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3C731588-8138-2071-4598-4773A83AF133}"/>
              </a:ext>
            </a:extLst>
          </p:cNvPr>
          <p:cNvCxnSpPr>
            <a:cxnSpLocks/>
          </p:cNvCxnSpPr>
          <p:nvPr/>
        </p:nvCxnSpPr>
        <p:spPr>
          <a:xfrm>
            <a:off x="9074719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2410A4E1-7D18-9739-97B5-51A87AB2CE9F}"/>
              </a:ext>
            </a:extLst>
          </p:cNvPr>
          <p:cNvSpPr txBox="1"/>
          <p:nvPr/>
        </p:nvSpPr>
        <p:spPr>
          <a:xfrm>
            <a:off x="638198" y="1772601"/>
            <a:ext cx="2335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E70C1"/>
                </a:solidFill>
                <a:ea typeface="Lato" panose="020F0502020204030203" pitchFamily="34" charset="0"/>
                <a:cs typeface="Lato" panose="020F0502020204030203" pitchFamily="34" charset="0"/>
              </a:rPr>
              <a:t>AUDIENCE DEFINITION</a:t>
            </a:r>
            <a:endParaRPr lang="it-IT" sz="1600" b="1" dirty="0">
              <a:solidFill>
                <a:srgbClr val="0E70C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04E4C5B-AD65-FE88-C457-1C1018426E10}"/>
              </a:ext>
            </a:extLst>
          </p:cNvPr>
          <p:cNvSpPr txBox="1"/>
          <p:nvPr/>
        </p:nvSpPr>
        <p:spPr>
          <a:xfrm>
            <a:off x="3714967" y="1779878"/>
            <a:ext cx="19031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D5597"/>
                </a:solidFill>
                <a:ea typeface="Lato" panose="020F0502020204030203" pitchFamily="34" charset="0"/>
                <a:cs typeface="Lato" panose="020F0502020204030203" pitchFamily="34" charset="0"/>
              </a:rPr>
              <a:t>DIRECT PLANNING</a:t>
            </a:r>
            <a:endParaRPr lang="it-IT" sz="1600" b="1" dirty="0">
              <a:solidFill>
                <a:srgbClr val="2D5597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CF526F9C-46EA-0C74-36BD-6228196B7D43}"/>
              </a:ext>
            </a:extLst>
          </p:cNvPr>
          <p:cNvSpPr txBox="1"/>
          <p:nvPr/>
        </p:nvSpPr>
        <p:spPr>
          <a:xfrm>
            <a:off x="6438988" y="1772601"/>
            <a:ext cx="21395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E3262"/>
                </a:solidFill>
                <a:ea typeface="Lato" panose="020F0502020204030203" pitchFamily="34" charset="0"/>
                <a:cs typeface="Lato" panose="020F0502020204030203" pitchFamily="34" charset="0"/>
              </a:rPr>
              <a:t>PERS. ENGAGEMENT</a:t>
            </a:r>
            <a:endParaRPr lang="it-IT" sz="1600" b="1" dirty="0">
              <a:solidFill>
                <a:srgbClr val="1E326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087D8743-3411-1D54-A4E1-0BB4E757B7F9}"/>
              </a:ext>
            </a:extLst>
          </p:cNvPr>
          <p:cNvSpPr txBox="1"/>
          <p:nvPr/>
        </p:nvSpPr>
        <p:spPr>
          <a:xfrm>
            <a:off x="9532770" y="1772601"/>
            <a:ext cx="1824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BE00"/>
                </a:solidFill>
                <a:ea typeface="Lato" panose="020F0502020204030203" pitchFamily="34" charset="0"/>
                <a:cs typeface="Lato" panose="020F0502020204030203" pitchFamily="34" charset="0"/>
              </a:rPr>
              <a:t>BOOST RESULTS</a:t>
            </a:r>
            <a:endParaRPr lang="it-IT" sz="1600" b="1" dirty="0">
              <a:solidFill>
                <a:srgbClr val="FFBE0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6" name="Graphic 115" descr="Business Growth outline">
            <a:extLst>
              <a:ext uri="{FF2B5EF4-FFF2-40B4-BE49-F238E27FC236}">
                <a16:creationId xmlns:a16="http://schemas.microsoft.com/office/drawing/2014/main" id="{DB2B4890-7513-489A-F5F2-C6B27A40396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75903" y="1109672"/>
            <a:ext cx="538553" cy="538553"/>
          </a:xfrm>
          <a:prstGeom prst="rect">
            <a:avLst/>
          </a:prstGeom>
        </p:spPr>
      </p:pic>
      <p:pic>
        <p:nvPicPr>
          <p:cNvPr id="1066" name="Graphic 1065" descr="Comet outline">
            <a:extLst>
              <a:ext uri="{FF2B5EF4-FFF2-40B4-BE49-F238E27FC236}">
                <a16:creationId xmlns:a16="http://schemas.microsoft.com/office/drawing/2014/main" id="{D70B1D48-8F00-CFC3-7386-838642F136A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905210">
            <a:off x="7234312" y="1083806"/>
            <a:ext cx="550448" cy="550448"/>
          </a:xfrm>
          <a:prstGeom prst="rect">
            <a:avLst/>
          </a:prstGeom>
        </p:spPr>
      </p:pic>
      <p:pic>
        <p:nvPicPr>
          <p:cNvPr id="1067" name="Graphic 1066" descr="Research outline">
            <a:extLst>
              <a:ext uri="{FF2B5EF4-FFF2-40B4-BE49-F238E27FC236}">
                <a16:creationId xmlns:a16="http://schemas.microsoft.com/office/drawing/2014/main" id="{0D4EDF1E-20B2-B221-74A6-B02FE774A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26259" y="1064212"/>
            <a:ext cx="550652" cy="550652"/>
          </a:xfrm>
          <a:prstGeom prst="rect">
            <a:avLst/>
          </a:prstGeom>
        </p:spPr>
      </p:pic>
      <p:pic>
        <p:nvPicPr>
          <p:cNvPr id="1069" name="Graphic 1068" descr="Target Audience outline">
            <a:extLst>
              <a:ext uri="{FF2B5EF4-FFF2-40B4-BE49-F238E27FC236}">
                <a16:creationId xmlns:a16="http://schemas.microsoft.com/office/drawing/2014/main" id="{137CEE38-072C-6DC3-3EC8-9AC79BE4A8E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77544" y="1038930"/>
            <a:ext cx="601216" cy="601216"/>
          </a:xfrm>
          <a:prstGeom prst="rect">
            <a:avLst/>
          </a:prstGeom>
        </p:spPr>
      </p:pic>
      <p:sp>
        <p:nvSpPr>
          <p:cNvPr id="2058" name="Isosceles Triangle 2057">
            <a:extLst>
              <a:ext uri="{FF2B5EF4-FFF2-40B4-BE49-F238E27FC236}">
                <a16:creationId xmlns:a16="http://schemas.microsoft.com/office/drawing/2014/main" id="{AD282112-2B27-EB6F-32C1-54F0DB5B432D}"/>
              </a:ext>
            </a:extLst>
          </p:cNvPr>
          <p:cNvSpPr/>
          <p:nvPr/>
        </p:nvSpPr>
        <p:spPr bwMode="gray">
          <a:xfrm rot="5400000">
            <a:off x="3136072" y="411392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60" name="Isosceles Triangle 2059">
            <a:extLst>
              <a:ext uri="{FF2B5EF4-FFF2-40B4-BE49-F238E27FC236}">
                <a16:creationId xmlns:a16="http://schemas.microsoft.com/office/drawing/2014/main" id="{4FA649C1-73E2-034A-81F9-9703DB176E13}"/>
              </a:ext>
            </a:extLst>
          </p:cNvPr>
          <p:cNvSpPr/>
          <p:nvPr/>
        </p:nvSpPr>
        <p:spPr bwMode="gray">
          <a:xfrm rot="5400000">
            <a:off x="8916854" y="5088100"/>
            <a:ext cx="444269" cy="157072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79" name="Isosceles Triangle 2078">
            <a:extLst>
              <a:ext uri="{FF2B5EF4-FFF2-40B4-BE49-F238E27FC236}">
                <a16:creationId xmlns:a16="http://schemas.microsoft.com/office/drawing/2014/main" id="{F538AEC5-9A02-D3B2-1384-12363C27F7E4}"/>
              </a:ext>
            </a:extLst>
          </p:cNvPr>
          <p:cNvSpPr/>
          <p:nvPr/>
        </p:nvSpPr>
        <p:spPr bwMode="gray">
          <a:xfrm rot="5400000">
            <a:off x="5850371" y="508470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029;p57">
            <a:extLst>
              <a:ext uri="{FF2B5EF4-FFF2-40B4-BE49-F238E27FC236}">
                <a16:creationId xmlns:a16="http://schemas.microsoft.com/office/drawing/2014/main" id="{14EF2DDB-A232-A9CB-4DD4-321107DF99F0}"/>
              </a:ext>
            </a:extLst>
          </p:cNvPr>
          <p:cNvSpPr/>
          <p:nvPr/>
        </p:nvSpPr>
        <p:spPr>
          <a:xfrm>
            <a:off x="3658577" y="4559931"/>
            <a:ext cx="1995135" cy="450575"/>
          </a:xfrm>
          <a:prstGeom prst="roundRect">
            <a:avLst/>
          </a:prstGeom>
          <a:gradFill flip="none" rotWithShape="1">
            <a:gsLst>
              <a:gs pos="28000">
                <a:srgbClr val="7030A0"/>
              </a:gs>
              <a:gs pos="19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</a:rPr>
              <a:t>PUBLISHER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A39201-EB33-3B14-EF87-77B1B68680CF}"/>
              </a:ext>
            </a:extLst>
          </p:cNvPr>
          <p:cNvGrpSpPr/>
          <p:nvPr/>
        </p:nvGrpSpPr>
        <p:grpSpPr>
          <a:xfrm>
            <a:off x="7222832" y="3961796"/>
            <a:ext cx="849728" cy="664857"/>
            <a:chOff x="6191825" y="4330803"/>
            <a:chExt cx="849728" cy="664857"/>
          </a:xfrm>
        </p:grpSpPr>
        <p:pic>
          <p:nvPicPr>
            <p:cNvPr id="25" name="Graphic 24" descr="Email outline">
              <a:extLst>
                <a:ext uri="{FF2B5EF4-FFF2-40B4-BE49-F238E27FC236}">
                  <a16:creationId xmlns:a16="http://schemas.microsoft.com/office/drawing/2014/main" id="{43CDFBB7-B2CA-D10E-BD0A-ED4C6060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404378" y="4330803"/>
              <a:ext cx="424623" cy="42462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E2B2CD-5DA7-29F9-AC04-3040243FC82A}"/>
                </a:ext>
              </a:extLst>
            </p:cNvPr>
            <p:cNvSpPr txBox="1"/>
            <p:nvPr/>
          </p:nvSpPr>
          <p:spPr>
            <a:xfrm>
              <a:off x="6191825" y="4734050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E-mail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9872BF-F5D7-6B30-4ADE-5548F26F1EAF}"/>
              </a:ext>
            </a:extLst>
          </p:cNvPr>
          <p:cNvGrpSpPr/>
          <p:nvPr/>
        </p:nvGrpSpPr>
        <p:grpSpPr>
          <a:xfrm>
            <a:off x="7238067" y="4898218"/>
            <a:ext cx="849728" cy="648138"/>
            <a:chOff x="6191825" y="5113750"/>
            <a:chExt cx="849728" cy="648138"/>
          </a:xfrm>
        </p:grpSpPr>
        <p:pic>
          <p:nvPicPr>
            <p:cNvPr id="30" name="Graphic 29" descr="Online Network outline">
              <a:extLst>
                <a:ext uri="{FF2B5EF4-FFF2-40B4-BE49-F238E27FC236}">
                  <a16:creationId xmlns:a16="http://schemas.microsoft.com/office/drawing/2014/main" id="{8351BE8F-6B17-439A-BDA9-A04D4787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425093" y="5113750"/>
              <a:ext cx="383193" cy="3831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E867C-982F-4DB2-F1C2-C0D88A90C1AF}"/>
                </a:ext>
              </a:extLst>
            </p:cNvPr>
            <p:cNvSpPr txBox="1"/>
            <p:nvPr/>
          </p:nvSpPr>
          <p:spPr>
            <a:xfrm>
              <a:off x="6191825" y="5500278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Social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1B01BC-2787-C81F-57FA-F67D8EA3136C}"/>
              </a:ext>
            </a:extLst>
          </p:cNvPr>
          <p:cNvGrpSpPr/>
          <p:nvPr/>
        </p:nvGrpSpPr>
        <p:grpSpPr>
          <a:xfrm>
            <a:off x="7264301" y="5822468"/>
            <a:ext cx="849728" cy="609996"/>
            <a:chOff x="6221092" y="5805364"/>
            <a:chExt cx="849728" cy="609996"/>
          </a:xfrm>
        </p:grpSpPr>
        <p:pic>
          <p:nvPicPr>
            <p:cNvPr id="34" name="Graphic 33" descr="Web design outline">
              <a:extLst>
                <a:ext uri="{FF2B5EF4-FFF2-40B4-BE49-F238E27FC236}">
                  <a16:creationId xmlns:a16="http://schemas.microsoft.com/office/drawing/2014/main" id="{AC84B371-7737-DA10-3D7B-049445D0E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417116" y="5805364"/>
              <a:ext cx="399147" cy="39914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038AC4-E588-3F5F-B674-4F8F6C44A711}"/>
                </a:ext>
              </a:extLst>
            </p:cNvPr>
            <p:cNvSpPr txBox="1"/>
            <p:nvPr/>
          </p:nvSpPr>
          <p:spPr>
            <a:xfrm>
              <a:off x="6221092" y="6153750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Display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6" name="Picture 35" descr="A blue dot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41AE5C-1047-2FBE-F71A-F527890ED3BD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653" y="4686331"/>
            <a:ext cx="1217723" cy="101826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AB5A859D-3B3A-57C0-E6D1-664B229393CF}"/>
              </a:ext>
            </a:extLst>
          </p:cNvPr>
          <p:cNvSpPr>
            <a:spLocks/>
          </p:cNvSpPr>
          <p:nvPr/>
        </p:nvSpPr>
        <p:spPr>
          <a:xfrm>
            <a:off x="10693680" y="5156992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4C1A7ED-4B33-02DF-67BB-DF7C219311C0}"/>
              </a:ext>
            </a:extLst>
          </p:cNvPr>
          <p:cNvSpPr/>
          <p:nvPr/>
        </p:nvSpPr>
        <p:spPr>
          <a:xfrm>
            <a:off x="10693680" y="4202383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D3FBF1-6D90-CCF2-C514-92663B1B94AB}"/>
              </a:ext>
            </a:extLst>
          </p:cNvPr>
          <p:cNvSpPr txBox="1"/>
          <p:nvPr/>
        </p:nvSpPr>
        <p:spPr>
          <a:xfrm>
            <a:off x="9183356" y="4379285"/>
            <a:ext cx="1457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Click </a:t>
            </a:r>
            <a:r>
              <a:rPr lang="it-IT" sz="1200" b="1" dirty="0" err="1">
                <a:ea typeface="Lato" panose="020F0502020204030203" pitchFamily="34" charset="0"/>
                <a:cs typeface="Lato" panose="020F0502020204030203" pitchFamily="34" charset="0"/>
              </a:rPr>
              <a:t>Through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 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913887-15DB-A181-18F1-74DF71CAD823}"/>
              </a:ext>
            </a:extLst>
          </p:cNvPr>
          <p:cNvSpPr txBox="1"/>
          <p:nvPr/>
        </p:nvSpPr>
        <p:spPr>
          <a:xfrm>
            <a:off x="10703017" y="4383477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+65%</a:t>
            </a:r>
            <a:endParaRPr lang="it-IT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CE5162-4D77-9A39-102E-83DA196123D9}"/>
              </a:ext>
            </a:extLst>
          </p:cNvPr>
          <p:cNvSpPr txBox="1"/>
          <p:nvPr/>
        </p:nvSpPr>
        <p:spPr>
          <a:xfrm>
            <a:off x="10703017" y="5338086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+15%</a:t>
            </a:r>
            <a:endParaRPr lang="it-IT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3B5DA0-2718-2C0C-9DC5-9633B7D35492}"/>
              </a:ext>
            </a:extLst>
          </p:cNvPr>
          <p:cNvSpPr txBox="1"/>
          <p:nvPr/>
        </p:nvSpPr>
        <p:spPr>
          <a:xfrm>
            <a:off x="9183357" y="5365874"/>
            <a:ext cx="14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 err="1">
                <a:ea typeface="Lato" panose="020F0502020204030203" pitchFamily="34" charset="0"/>
                <a:cs typeface="Lato" panose="020F0502020204030203" pitchFamily="34" charset="0"/>
              </a:rPr>
              <a:t>View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b="1" dirty="0" err="1">
                <a:ea typeface="Lato" panose="020F0502020204030203" pitchFamily="34" charset="0"/>
                <a:cs typeface="Lato" panose="020F0502020204030203" pitchFamily="34" charset="0"/>
              </a:rPr>
              <a:t>Through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 Rate</a:t>
            </a:r>
          </a:p>
        </p:txBody>
      </p:sp>
      <p:pic>
        <p:nvPicPr>
          <p:cNvPr id="7" name="Picture 2" descr="Programmatic Digital Marketing | Advertising Technology Company">
            <a:extLst>
              <a:ext uri="{FF2B5EF4-FFF2-40B4-BE49-F238E27FC236}">
                <a16:creationId xmlns:a16="http://schemas.microsoft.com/office/drawing/2014/main" id="{778DF129-FFCE-EF1D-A1D1-5D793F6C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224" y="5956876"/>
            <a:ext cx="1251436" cy="1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0C18AE0C-AC31-C899-87FD-8AB3DB82712B}"/>
              </a:ext>
            </a:extLst>
          </p:cNvPr>
          <p:cNvSpPr>
            <a:spLocks/>
          </p:cNvSpPr>
          <p:nvPr/>
        </p:nvSpPr>
        <p:spPr>
          <a:xfrm>
            <a:off x="10673301" y="4989748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6509F6-F4C6-5E71-1E93-20FA4B445D96}"/>
              </a:ext>
            </a:extLst>
          </p:cNvPr>
          <p:cNvSpPr/>
          <p:nvPr/>
        </p:nvSpPr>
        <p:spPr>
          <a:xfrm>
            <a:off x="10673301" y="4035139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90BC68-8A10-3A16-49D4-D08B6E3B3E21}"/>
              </a:ext>
            </a:extLst>
          </p:cNvPr>
          <p:cNvSpPr/>
          <p:nvPr/>
        </p:nvSpPr>
        <p:spPr>
          <a:xfrm>
            <a:off x="4235825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F6C4FA-B30A-AEFD-CFD7-1A46D9D44565}"/>
              </a:ext>
            </a:extLst>
          </p:cNvPr>
          <p:cNvSpPr/>
          <p:nvPr/>
        </p:nvSpPr>
        <p:spPr>
          <a:xfrm>
            <a:off x="7143963" y="986260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9A0BB9-04AE-A302-45BC-7AAC8468B089}"/>
              </a:ext>
            </a:extLst>
          </p:cNvPr>
          <p:cNvSpPr/>
          <p:nvPr/>
        </p:nvSpPr>
        <p:spPr>
          <a:xfrm>
            <a:off x="10048088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8A4E00-3B92-D20A-CCC8-BDFADC52EE74}"/>
              </a:ext>
            </a:extLst>
          </p:cNvPr>
          <p:cNvSpPr/>
          <p:nvPr/>
        </p:nvSpPr>
        <p:spPr>
          <a:xfrm>
            <a:off x="1412392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2BF75-2997-0B0F-406D-67137175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IT" dirty="0">
                <a:latin typeface="+mn-lt"/>
              </a:rPr>
              <a:t>Business Case: </a:t>
            </a:r>
            <a:r>
              <a:rPr lang="it-IT" dirty="0">
                <a:latin typeface="+mn-lt"/>
              </a:rPr>
              <a:t>Largo Consumo</a:t>
            </a:r>
            <a:endParaRPr lang="en-IT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DF5C8-ED36-F640-D7B5-FE57F0C44EE2}"/>
              </a:ext>
            </a:extLst>
          </p:cNvPr>
          <p:cNvSpPr txBox="1"/>
          <p:nvPr/>
        </p:nvSpPr>
        <p:spPr>
          <a:xfrm>
            <a:off x="435586" y="2135758"/>
            <a:ext cx="274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Definizione strategica del target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arricchendo le informazioni disponibili sugli utenti consensati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9A567-C406-368E-311A-8A48970745C0}"/>
              </a:ext>
            </a:extLst>
          </p:cNvPr>
          <p:cNvSpPr txBox="1"/>
          <p:nvPr/>
        </p:nvSpPr>
        <p:spPr>
          <a:xfrm>
            <a:off x="6096000" y="2135758"/>
            <a:ext cx="282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Creazione di contenuti hyper personalizzati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 le diverse fasi dell’experience complessiva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DE4A8-CE36-D898-82FF-2A64044DD8E2}"/>
              </a:ext>
            </a:extLst>
          </p:cNvPr>
          <p:cNvSpPr txBox="1"/>
          <p:nvPr/>
        </p:nvSpPr>
        <p:spPr>
          <a:xfrm>
            <a:off x="9074719" y="2135758"/>
            <a:ext cx="274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Valutazione performance audience TNC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attraverso Brand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Uplift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Survey Google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55450-886D-6BF5-E699-96EAFAE5DAE9}"/>
              </a:ext>
            </a:extLst>
          </p:cNvPr>
          <p:cNvSpPr txBox="1"/>
          <p:nvPr/>
        </p:nvSpPr>
        <p:spPr>
          <a:xfrm>
            <a:off x="3398620" y="2135758"/>
            <a:ext cx="2535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Espansione diretta dell’audience verso il Publisher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mediante algoritmi di look-a-like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16B8A2D-6F3A-A0AE-F201-BF2C27CF8504}"/>
              </a:ext>
            </a:extLst>
          </p:cNvPr>
          <p:cNvSpPr txBox="1"/>
          <p:nvPr/>
        </p:nvSpPr>
        <p:spPr>
          <a:xfrm>
            <a:off x="2346033" y="4092117"/>
            <a:ext cx="445891" cy="221645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400" b="1" dirty="0">
                <a:solidFill>
                  <a:srgbClr val="0036AD"/>
                </a:solidFill>
              </a:rPr>
              <a:t>FMCG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564765-7E1B-697B-97A2-517B1D361116}"/>
              </a:ext>
            </a:extLst>
          </p:cNvPr>
          <p:cNvSpPr txBox="1"/>
          <p:nvPr/>
        </p:nvSpPr>
        <p:spPr>
          <a:xfrm>
            <a:off x="436937" y="4104136"/>
            <a:ext cx="1388713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CLEANING ADDICTED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2BFC4C-BA08-E436-1FEE-06C731A31730}"/>
              </a:ext>
            </a:extLst>
          </p:cNvPr>
          <p:cNvSpPr txBox="1"/>
          <p:nvPr/>
        </p:nvSpPr>
        <p:spPr>
          <a:xfrm>
            <a:off x="663535" y="5150979"/>
            <a:ext cx="936730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YOUNG ADULT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A26A9B8-DEF0-63EE-994E-D69932ED8CEC}"/>
              </a:ext>
            </a:extLst>
          </p:cNvPr>
          <p:cNvSpPr txBox="1"/>
          <p:nvPr/>
        </p:nvSpPr>
        <p:spPr>
          <a:xfrm>
            <a:off x="2268498" y="6224429"/>
            <a:ext cx="594714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GENERIC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BF9CB1-1746-B49B-2358-2E5AD0C000BC}"/>
              </a:ext>
            </a:extLst>
          </p:cNvPr>
          <p:cNvSpPr txBox="1"/>
          <p:nvPr/>
        </p:nvSpPr>
        <p:spPr>
          <a:xfrm>
            <a:off x="2311352" y="5150979"/>
            <a:ext cx="508601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COUPLE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C42331-13AC-2D7F-6E4A-F5E306854B69}"/>
              </a:ext>
            </a:extLst>
          </p:cNvPr>
          <p:cNvSpPr txBox="1"/>
          <p:nvPr/>
        </p:nvSpPr>
        <p:spPr>
          <a:xfrm>
            <a:off x="874811" y="6238584"/>
            <a:ext cx="512961" cy="193880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FAMILY</a:t>
            </a:r>
          </a:p>
        </p:txBody>
      </p:sp>
      <p:pic>
        <p:nvPicPr>
          <p:cNvPr id="120" name="Graphic 119" descr="Female Profile outline">
            <a:extLst>
              <a:ext uri="{FF2B5EF4-FFF2-40B4-BE49-F238E27FC236}">
                <a16:creationId xmlns:a16="http://schemas.microsoft.com/office/drawing/2014/main" id="{FA80118F-1E0B-2269-2E6D-12C64D34EB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174" y="3499009"/>
            <a:ext cx="440109" cy="440109"/>
          </a:xfrm>
          <a:prstGeom prst="rect">
            <a:avLst/>
          </a:prstGeom>
        </p:spPr>
      </p:pic>
      <p:pic>
        <p:nvPicPr>
          <p:cNvPr id="122" name="Graphic 121" descr="School girl outline">
            <a:extLst>
              <a:ext uri="{FF2B5EF4-FFF2-40B4-BE49-F238E27FC236}">
                <a16:creationId xmlns:a16="http://schemas.microsoft.com/office/drawing/2014/main" id="{3A2AFBA3-0168-EE07-C461-0B732A3B0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337" y="4502423"/>
            <a:ext cx="478187" cy="478187"/>
          </a:xfrm>
          <a:prstGeom prst="rect">
            <a:avLst/>
          </a:prstGeom>
        </p:spPr>
      </p:pic>
      <p:pic>
        <p:nvPicPr>
          <p:cNvPr id="126" name="Graphic 125" descr="Man changing baby outline">
            <a:extLst>
              <a:ext uri="{FF2B5EF4-FFF2-40B4-BE49-F238E27FC236}">
                <a16:creationId xmlns:a16="http://schemas.microsoft.com/office/drawing/2014/main" id="{45ADBEFF-861C-62C6-BA2A-BB2799014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44" y="5631565"/>
            <a:ext cx="416294" cy="416294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0689298-CF99-F827-33F3-34CF6C6050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3348846"/>
            <a:ext cx="731520" cy="73152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CE0E4B1-C708-C526-E4DD-82D49E90B6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93" y="4419459"/>
            <a:ext cx="731520" cy="73152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7D3B98EC-550F-8051-9374-F26CCFA05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3" y="5473952"/>
            <a:ext cx="731520" cy="731520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008FC3F-B872-11A4-080F-DF480A116B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095" y="5469139"/>
            <a:ext cx="731520" cy="73152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CA57972E-0BE3-C492-DFB4-AACE09983F2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4389019"/>
            <a:ext cx="731520" cy="73152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0366754-44D3-AEF7-CAA8-DEC0C70E59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40" y="3382417"/>
            <a:ext cx="731520" cy="731520"/>
          </a:xfrm>
          <a:prstGeom prst="rect">
            <a:avLst/>
          </a:prstGeom>
        </p:spPr>
      </p:pic>
      <p:pic>
        <p:nvPicPr>
          <p:cNvPr id="1039" name="Graphic 1038" descr="User Crown Male outline">
            <a:extLst>
              <a:ext uri="{FF2B5EF4-FFF2-40B4-BE49-F238E27FC236}">
                <a16:creationId xmlns:a16="http://schemas.microsoft.com/office/drawing/2014/main" id="{ABF50A15-84F2-9709-4D77-1437E609BC5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64865" y="3520111"/>
            <a:ext cx="436213" cy="436213"/>
          </a:xfrm>
          <a:prstGeom prst="rect">
            <a:avLst/>
          </a:prstGeom>
        </p:spPr>
      </p:pic>
      <p:pic>
        <p:nvPicPr>
          <p:cNvPr id="1041" name="Graphic 1040" descr="User outline">
            <a:extLst>
              <a:ext uri="{FF2B5EF4-FFF2-40B4-BE49-F238E27FC236}">
                <a16:creationId xmlns:a16="http://schemas.microsoft.com/office/drawing/2014/main" id="{782A0C80-8F88-7567-763A-657D8508767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88151" y="5642873"/>
            <a:ext cx="379781" cy="379781"/>
          </a:xfrm>
          <a:prstGeom prst="rect">
            <a:avLst/>
          </a:prstGeom>
        </p:spPr>
      </p:pic>
      <p:pic>
        <p:nvPicPr>
          <p:cNvPr id="1043" name="Graphic 1042" descr="Two Men outline">
            <a:extLst>
              <a:ext uri="{FF2B5EF4-FFF2-40B4-BE49-F238E27FC236}">
                <a16:creationId xmlns:a16="http://schemas.microsoft.com/office/drawing/2014/main" id="{13BCC30C-9527-CD99-A869-C4E75F8C05E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044" y="4537974"/>
            <a:ext cx="494490" cy="494490"/>
          </a:xfrm>
          <a:prstGeom prst="rect">
            <a:avLst/>
          </a:prstGeom>
        </p:spPr>
      </p:pic>
      <p:sp>
        <p:nvSpPr>
          <p:cNvPr id="1046" name="Left Brace 1045">
            <a:extLst>
              <a:ext uri="{FF2B5EF4-FFF2-40B4-BE49-F238E27FC236}">
                <a16:creationId xmlns:a16="http://schemas.microsoft.com/office/drawing/2014/main" id="{6B99D2E9-01B8-6B7D-FE83-686456EA22A5}"/>
              </a:ext>
            </a:extLst>
          </p:cNvPr>
          <p:cNvSpPr/>
          <p:nvPr/>
        </p:nvSpPr>
        <p:spPr>
          <a:xfrm rot="16200000">
            <a:off x="4550477" y="3327735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D12C04A6-F9E7-7698-7527-FA584BC41DA6}"/>
              </a:ext>
            </a:extLst>
          </p:cNvPr>
          <p:cNvSpPr txBox="1"/>
          <p:nvPr/>
        </p:nvSpPr>
        <p:spPr>
          <a:xfrm>
            <a:off x="3919493" y="3524923"/>
            <a:ext cx="88165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DEMOGRPHIC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A644A850-51D9-1045-B4AB-B5B56CF946DC}"/>
              </a:ext>
            </a:extLst>
          </p:cNvPr>
          <p:cNvSpPr txBox="1"/>
          <p:nvPr/>
        </p:nvSpPr>
        <p:spPr>
          <a:xfrm>
            <a:off x="3842089" y="3937176"/>
            <a:ext cx="1210268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PURCHASE INTENT 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83654F1A-8B5E-BF37-DBD3-1DBE962849CF}"/>
              </a:ext>
            </a:extLst>
          </p:cNvPr>
          <p:cNvSpPr txBox="1"/>
          <p:nvPr/>
        </p:nvSpPr>
        <p:spPr>
          <a:xfrm>
            <a:off x="4924841" y="3674203"/>
            <a:ext cx="698909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INTERESTS </a:t>
            </a:r>
          </a:p>
        </p:txBody>
      </p:sp>
      <p:sp>
        <p:nvSpPr>
          <p:cNvPr id="1050" name="Left Brace 1049">
            <a:extLst>
              <a:ext uri="{FF2B5EF4-FFF2-40B4-BE49-F238E27FC236}">
                <a16:creationId xmlns:a16="http://schemas.microsoft.com/office/drawing/2014/main" id="{47C41BC2-213A-70E4-1D3F-AE919C27223B}"/>
              </a:ext>
            </a:extLst>
          </p:cNvPr>
          <p:cNvSpPr/>
          <p:nvPr/>
        </p:nvSpPr>
        <p:spPr>
          <a:xfrm rot="5400000">
            <a:off x="4550477" y="4485350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9A72EE4-31CA-FDBB-E7E8-622DCAF1003E}"/>
              </a:ext>
            </a:extLst>
          </p:cNvPr>
          <p:cNvSpPr txBox="1"/>
          <p:nvPr/>
        </p:nvSpPr>
        <p:spPr>
          <a:xfrm>
            <a:off x="3893336" y="5571294"/>
            <a:ext cx="74379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LOOK-ALIKE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10EA5AC-1998-9230-EC6B-72A0D3D6B4B0}"/>
              </a:ext>
            </a:extLst>
          </p:cNvPr>
          <p:cNvSpPr txBox="1"/>
          <p:nvPr/>
        </p:nvSpPr>
        <p:spPr>
          <a:xfrm>
            <a:off x="3756271" y="6127553"/>
            <a:ext cx="154369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CAMPAIGN  FREQUENCY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E73C7D18-4322-13F3-1145-5EEE35ED125C}"/>
              </a:ext>
            </a:extLst>
          </p:cNvPr>
          <p:cNvSpPr txBox="1"/>
          <p:nvPr/>
        </p:nvSpPr>
        <p:spPr>
          <a:xfrm>
            <a:off x="4522564" y="5813587"/>
            <a:ext cx="105317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MEDIA FORMAT 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001A0ADF-991D-8D3F-87A9-779FD5BE842B}"/>
              </a:ext>
            </a:extLst>
          </p:cNvPr>
          <p:cNvCxnSpPr>
            <a:cxnSpLocks/>
          </p:cNvCxnSpPr>
          <p:nvPr/>
        </p:nvCxnSpPr>
        <p:spPr>
          <a:xfrm>
            <a:off x="435586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2F7358D7-BB10-69E9-B539-F7669F19DA79}"/>
              </a:ext>
            </a:extLst>
          </p:cNvPr>
          <p:cNvCxnSpPr>
            <a:cxnSpLocks/>
          </p:cNvCxnSpPr>
          <p:nvPr/>
        </p:nvCxnSpPr>
        <p:spPr>
          <a:xfrm>
            <a:off x="3296073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ADF1E67F-66DE-31CF-1622-A1085E6A650E}"/>
              </a:ext>
            </a:extLst>
          </p:cNvPr>
          <p:cNvCxnSpPr>
            <a:cxnSpLocks/>
          </p:cNvCxnSpPr>
          <p:nvPr/>
        </p:nvCxnSpPr>
        <p:spPr>
          <a:xfrm>
            <a:off x="6168008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3C731588-8138-2071-4598-4773A83AF133}"/>
              </a:ext>
            </a:extLst>
          </p:cNvPr>
          <p:cNvCxnSpPr>
            <a:cxnSpLocks/>
          </p:cNvCxnSpPr>
          <p:nvPr/>
        </p:nvCxnSpPr>
        <p:spPr>
          <a:xfrm>
            <a:off x="9074719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2410A4E1-7D18-9739-97B5-51A87AB2CE9F}"/>
              </a:ext>
            </a:extLst>
          </p:cNvPr>
          <p:cNvSpPr txBox="1"/>
          <p:nvPr/>
        </p:nvSpPr>
        <p:spPr>
          <a:xfrm>
            <a:off x="638198" y="1772601"/>
            <a:ext cx="2335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E70C1"/>
                </a:solidFill>
                <a:ea typeface="Lato" panose="020F0502020204030203" pitchFamily="34" charset="0"/>
                <a:cs typeface="Lato" panose="020F0502020204030203" pitchFamily="34" charset="0"/>
              </a:rPr>
              <a:t>AUDIENCE DEFINITION</a:t>
            </a:r>
            <a:endParaRPr lang="it-IT" sz="1600" b="1" dirty="0">
              <a:solidFill>
                <a:srgbClr val="0E70C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04E4C5B-AD65-FE88-C457-1C1018426E10}"/>
              </a:ext>
            </a:extLst>
          </p:cNvPr>
          <p:cNvSpPr txBox="1"/>
          <p:nvPr/>
        </p:nvSpPr>
        <p:spPr>
          <a:xfrm>
            <a:off x="3714967" y="1779878"/>
            <a:ext cx="19031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D5597"/>
                </a:solidFill>
                <a:ea typeface="Lato" panose="020F0502020204030203" pitchFamily="34" charset="0"/>
                <a:cs typeface="Lato" panose="020F0502020204030203" pitchFamily="34" charset="0"/>
              </a:rPr>
              <a:t>DIRECT PLANNING</a:t>
            </a:r>
            <a:endParaRPr lang="it-IT" sz="1600" b="1" dirty="0">
              <a:solidFill>
                <a:srgbClr val="2D5597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CF526F9C-46EA-0C74-36BD-6228196B7D43}"/>
              </a:ext>
            </a:extLst>
          </p:cNvPr>
          <p:cNvSpPr txBox="1"/>
          <p:nvPr/>
        </p:nvSpPr>
        <p:spPr>
          <a:xfrm>
            <a:off x="6438988" y="1772601"/>
            <a:ext cx="21395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E3262"/>
                </a:solidFill>
                <a:ea typeface="Lato" panose="020F0502020204030203" pitchFamily="34" charset="0"/>
                <a:cs typeface="Lato" panose="020F0502020204030203" pitchFamily="34" charset="0"/>
              </a:rPr>
              <a:t>PERS. ENGAGEMENT</a:t>
            </a:r>
            <a:endParaRPr lang="it-IT" sz="1600" b="1" dirty="0">
              <a:solidFill>
                <a:srgbClr val="1E326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087D8743-3411-1D54-A4E1-0BB4E757B7F9}"/>
              </a:ext>
            </a:extLst>
          </p:cNvPr>
          <p:cNvSpPr txBox="1"/>
          <p:nvPr/>
        </p:nvSpPr>
        <p:spPr>
          <a:xfrm>
            <a:off x="9532770" y="1772601"/>
            <a:ext cx="1824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BE00"/>
                </a:solidFill>
                <a:ea typeface="Lato" panose="020F0502020204030203" pitchFamily="34" charset="0"/>
                <a:cs typeface="Lato" panose="020F0502020204030203" pitchFamily="34" charset="0"/>
              </a:rPr>
              <a:t>BOOST RESULTS</a:t>
            </a:r>
            <a:endParaRPr lang="it-IT" sz="1600" b="1" dirty="0">
              <a:solidFill>
                <a:srgbClr val="FFBE0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6" name="Graphic 115" descr="Business Growth outline">
            <a:extLst>
              <a:ext uri="{FF2B5EF4-FFF2-40B4-BE49-F238E27FC236}">
                <a16:creationId xmlns:a16="http://schemas.microsoft.com/office/drawing/2014/main" id="{DB2B4890-7513-489A-F5F2-C6B27A40396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75903" y="1109672"/>
            <a:ext cx="538553" cy="538553"/>
          </a:xfrm>
          <a:prstGeom prst="rect">
            <a:avLst/>
          </a:prstGeom>
        </p:spPr>
      </p:pic>
      <p:pic>
        <p:nvPicPr>
          <p:cNvPr id="1066" name="Graphic 1065" descr="Comet outline">
            <a:extLst>
              <a:ext uri="{FF2B5EF4-FFF2-40B4-BE49-F238E27FC236}">
                <a16:creationId xmlns:a16="http://schemas.microsoft.com/office/drawing/2014/main" id="{D70B1D48-8F00-CFC3-7386-838642F136A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905210">
            <a:off x="7234312" y="1083806"/>
            <a:ext cx="550448" cy="550448"/>
          </a:xfrm>
          <a:prstGeom prst="rect">
            <a:avLst/>
          </a:prstGeom>
        </p:spPr>
      </p:pic>
      <p:pic>
        <p:nvPicPr>
          <p:cNvPr id="1067" name="Graphic 1066" descr="Research outline">
            <a:extLst>
              <a:ext uri="{FF2B5EF4-FFF2-40B4-BE49-F238E27FC236}">
                <a16:creationId xmlns:a16="http://schemas.microsoft.com/office/drawing/2014/main" id="{0D4EDF1E-20B2-B221-74A6-B02FE774A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26259" y="1064212"/>
            <a:ext cx="550652" cy="550652"/>
          </a:xfrm>
          <a:prstGeom prst="rect">
            <a:avLst/>
          </a:prstGeom>
        </p:spPr>
      </p:pic>
      <p:pic>
        <p:nvPicPr>
          <p:cNvPr id="1069" name="Graphic 1068" descr="Target Audience outline">
            <a:extLst>
              <a:ext uri="{FF2B5EF4-FFF2-40B4-BE49-F238E27FC236}">
                <a16:creationId xmlns:a16="http://schemas.microsoft.com/office/drawing/2014/main" id="{137CEE38-072C-6DC3-3EC8-9AC79BE4A8E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77544" y="1038930"/>
            <a:ext cx="601216" cy="601216"/>
          </a:xfrm>
          <a:prstGeom prst="rect">
            <a:avLst/>
          </a:prstGeom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9F36E592-82D9-5E44-C84A-DFD309054897}"/>
              </a:ext>
            </a:extLst>
          </p:cNvPr>
          <p:cNvSpPr txBox="1"/>
          <p:nvPr/>
        </p:nvSpPr>
        <p:spPr>
          <a:xfrm>
            <a:off x="9162977" y="4212041"/>
            <a:ext cx="1457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 err="1">
                <a:ea typeface="Lato" panose="020F0502020204030203" pitchFamily="34" charset="0"/>
                <a:cs typeface="Lato" panose="020F0502020204030203" pitchFamily="34" charset="0"/>
              </a:rPr>
              <a:t>Headroom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 Lift 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ECDF7EEF-5BFC-2CEC-36FF-B4AF6112B0E3}"/>
              </a:ext>
            </a:extLst>
          </p:cNvPr>
          <p:cNvSpPr txBox="1"/>
          <p:nvPr/>
        </p:nvSpPr>
        <p:spPr>
          <a:xfrm>
            <a:off x="10682638" y="4216233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8,7%</a:t>
            </a:r>
            <a:endParaRPr lang="it-IT" b="1" dirty="0"/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2240D233-8CD5-474C-2A27-A78E2D5D7088}"/>
              </a:ext>
            </a:extLst>
          </p:cNvPr>
          <p:cNvSpPr txBox="1"/>
          <p:nvPr/>
        </p:nvSpPr>
        <p:spPr>
          <a:xfrm>
            <a:off x="10682638" y="5170842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+18%</a:t>
            </a:r>
            <a:endParaRPr lang="it-IT" b="1" dirty="0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26E26068-8563-6AC7-FAB1-6453AFF91444}"/>
              </a:ext>
            </a:extLst>
          </p:cNvPr>
          <p:cNvSpPr txBox="1"/>
          <p:nvPr/>
        </p:nvSpPr>
        <p:spPr>
          <a:xfrm>
            <a:off x="9646682" y="5245754"/>
            <a:ext cx="96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CTR</a:t>
            </a:r>
          </a:p>
        </p:txBody>
      </p:sp>
      <p:sp>
        <p:nvSpPr>
          <p:cNvPr id="2058" name="Isosceles Triangle 2057">
            <a:extLst>
              <a:ext uri="{FF2B5EF4-FFF2-40B4-BE49-F238E27FC236}">
                <a16:creationId xmlns:a16="http://schemas.microsoft.com/office/drawing/2014/main" id="{AD282112-2B27-EB6F-32C1-54F0DB5B432D}"/>
              </a:ext>
            </a:extLst>
          </p:cNvPr>
          <p:cNvSpPr/>
          <p:nvPr/>
        </p:nvSpPr>
        <p:spPr bwMode="gray">
          <a:xfrm rot="5400000">
            <a:off x="3136072" y="411392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79" name="Isosceles Triangle 2078">
            <a:extLst>
              <a:ext uri="{FF2B5EF4-FFF2-40B4-BE49-F238E27FC236}">
                <a16:creationId xmlns:a16="http://schemas.microsoft.com/office/drawing/2014/main" id="{F538AEC5-9A02-D3B2-1384-12363C27F7E4}"/>
              </a:ext>
            </a:extLst>
          </p:cNvPr>
          <p:cNvSpPr/>
          <p:nvPr/>
        </p:nvSpPr>
        <p:spPr bwMode="gray">
          <a:xfrm rot="5400000">
            <a:off x="5850371" y="508470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A049BB-1D9C-77C1-7697-43D8E37B68FC}"/>
              </a:ext>
            </a:extLst>
          </p:cNvPr>
          <p:cNvGrpSpPr/>
          <p:nvPr/>
        </p:nvGrpSpPr>
        <p:grpSpPr>
          <a:xfrm>
            <a:off x="7297996" y="4226916"/>
            <a:ext cx="849728" cy="664857"/>
            <a:chOff x="6191825" y="4330803"/>
            <a:chExt cx="849728" cy="664857"/>
          </a:xfrm>
        </p:grpSpPr>
        <p:pic>
          <p:nvPicPr>
            <p:cNvPr id="2072" name="Graphic 2071" descr="Email outline">
              <a:extLst>
                <a:ext uri="{FF2B5EF4-FFF2-40B4-BE49-F238E27FC236}">
                  <a16:creationId xmlns:a16="http://schemas.microsoft.com/office/drawing/2014/main" id="{201495B5-CC15-3F30-CA82-A4F14A65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404378" y="4330803"/>
              <a:ext cx="424623" cy="424623"/>
            </a:xfrm>
            <a:prstGeom prst="rect">
              <a:avLst/>
            </a:prstGeom>
          </p:spPr>
        </p:pic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4DD7180B-F623-72C1-8C45-0CF8B0E338C4}"/>
                </a:ext>
              </a:extLst>
            </p:cNvPr>
            <p:cNvSpPr txBox="1"/>
            <p:nvPr/>
          </p:nvSpPr>
          <p:spPr>
            <a:xfrm>
              <a:off x="6191825" y="4734050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E-mail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5F9E73-4099-D634-274F-ED030ECF3374}"/>
              </a:ext>
            </a:extLst>
          </p:cNvPr>
          <p:cNvGrpSpPr/>
          <p:nvPr/>
        </p:nvGrpSpPr>
        <p:grpSpPr>
          <a:xfrm>
            <a:off x="7294834" y="5051147"/>
            <a:ext cx="849728" cy="648138"/>
            <a:chOff x="6191825" y="5113750"/>
            <a:chExt cx="849728" cy="648138"/>
          </a:xfrm>
        </p:grpSpPr>
        <p:pic>
          <p:nvPicPr>
            <p:cNvPr id="2078" name="Graphic 2077" descr="Online Network outline">
              <a:extLst>
                <a:ext uri="{FF2B5EF4-FFF2-40B4-BE49-F238E27FC236}">
                  <a16:creationId xmlns:a16="http://schemas.microsoft.com/office/drawing/2014/main" id="{F9966634-938A-BFC3-9839-3A932B736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425093" y="5113750"/>
              <a:ext cx="383193" cy="383193"/>
            </a:xfrm>
            <a:prstGeom prst="rect">
              <a:avLst/>
            </a:prstGeom>
          </p:spPr>
        </p:pic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98A3A818-82F3-B3E6-F15E-5B456E803FCA}"/>
                </a:ext>
              </a:extLst>
            </p:cNvPr>
            <p:cNvSpPr txBox="1"/>
            <p:nvPr/>
          </p:nvSpPr>
          <p:spPr>
            <a:xfrm>
              <a:off x="6191825" y="5500278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Social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8D5CFA-3A9B-D355-CEBA-F63873E10F8F}"/>
              </a:ext>
            </a:extLst>
          </p:cNvPr>
          <p:cNvGrpSpPr/>
          <p:nvPr/>
        </p:nvGrpSpPr>
        <p:grpSpPr>
          <a:xfrm>
            <a:off x="7330845" y="5836344"/>
            <a:ext cx="849728" cy="609996"/>
            <a:chOff x="6221092" y="5805364"/>
            <a:chExt cx="849728" cy="609996"/>
          </a:xfrm>
        </p:grpSpPr>
        <p:pic>
          <p:nvPicPr>
            <p:cNvPr id="2077" name="Graphic 2076" descr="Web design outline">
              <a:extLst>
                <a:ext uri="{FF2B5EF4-FFF2-40B4-BE49-F238E27FC236}">
                  <a16:creationId xmlns:a16="http://schemas.microsoft.com/office/drawing/2014/main" id="{DE2DD13E-3783-D421-5115-2A17A371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417116" y="5805364"/>
              <a:ext cx="399147" cy="399147"/>
            </a:xfrm>
            <a:prstGeom prst="rect">
              <a:avLst/>
            </a:prstGeom>
          </p:spPr>
        </p:pic>
        <p:sp>
          <p:nvSpPr>
            <p:cNvPr id="2085" name="TextBox 2084">
              <a:extLst>
                <a:ext uri="{FF2B5EF4-FFF2-40B4-BE49-F238E27FC236}">
                  <a16:creationId xmlns:a16="http://schemas.microsoft.com/office/drawing/2014/main" id="{E120DC73-7A74-55FD-8088-70D4EF0B5A40}"/>
                </a:ext>
              </a:extLst>
            </p:cNvPr>
            <p:cNvSpPr txBox="1"/>
            <p:nvPr/>
          </p:nvSpPr>
          <p:spPr>
            <a:xfrm>
              <a:off x="6221092" y="6153750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Display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" name="Google Shape;1029;p57">
            <a:extLst>
              <a:ext uri="{FF2B5EF4-FFF2-40B4-BE49-F238E27FC236}">
                <a16:creationId xmlns:a16="http://schemas.microsoft.com/office/drawing/2014/main" id="{14EF2DDB-A232-A9CB-4DD4-321107DF99F0}"/>
              </a:ext>
            </a:extLst>
          </p:cNvPr>
          <p:cNvSpPr/>
          <p:nvPr/>
        </p:nvSpPr>
        <p:spPr>
          <a:xfrm>
            <a:off x="3658577" y="4559931"/>
            <a:ext cx="1995135" cy="450575"/>
          </a:xfrm>
          <a:prstGeom prst="roundRect">
            <a:avLst/>
          </a:prstGeom>
          <a:gradFill flip="none" rotWithShape="1">
            <a:gsLst>
              <a:gs pos="28000">
                <a:srgbClr val="7030A0"/>
              </a:gs>
              <a:gs pos="19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</a:rPr>
              <a:t>PUBLISHER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2D1CC6-F265-8D1C-F833-3D537B418109}"/>
              </a:ext>
            </a:extLst>
          </p:cNvPr>
          <p:cNvGrpSpPr/>
          <p:nvPr/>
        </p:nvGrpSpPr>
        <p:grpSpPr>
          <a:xfrm>
            <a:off x="7264704" y="3451294"/>
            <a:ext cx="849728" cy="665651"/>
            <a:chOff x="6191825" y="3553055"/>
            <a:chExt cx="849728" cy="6656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761430-C165-145B-C7E1-7218603B7993}"/>
                </a:ext>
              </a:extLst>
            </p:cNvPr>
            <p:cNvSpPr txBox="1"/>
            <p:nvPr/>
          </p:nvSpPr>
          <p:spPr>
            <a:xfrm>
              <a:off x="6191825" y="3957096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SMS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8" name="Graphic 17" descr="Smart Phone outline">
              <a:extLst>
                <a:ext uri="{FF2B5EF4-FFF2-40B4-BE49-F238E27FC236}">
                  <a16:creationId xmlns:a16="http://schemas.microsoft.com/office/drawing/2014/main" id="{4B8D7345-9FF0-FD83-6B94-E6032556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425093" y="3553055"/>
              <a:ext cx="397478" cy="397478"/>
            </a:xfrm>
            <a:prstGeom prst="rect">
              <a:avLst/>
            </a:prstGeom>
          </p:spPr>
        </p:pic>
      </p:grpSp>
      <p:pic>
        <p:nvPicPr>
          <p:cNvPr id="20" name="Picture 19" descr="A blue dot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E88F697-7E02-FBEA-BA4D-B2D2CE07D562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253" y="4669427"/>
            <a:ext cx="1217723" cy="1018264"/>
          </a:xfrm>
          <a:prstGeom prst="rect">
            <a:avLst/>
          </a:prstGeom>
        </p:spPr>
      </p:pic>
      <p:pic>
        <p:nvPicPr>
          <p:cNvPr id="1026" name="Picture 2" descr="Programmatic Digital Marketing | Advertising Technology Company">
            <a:extLst>
              <a:ext uri="{FF2B5EF4-FFF2-40B4-BE49-F238E27FC236}">
                <a16:creationId xmlns:a16="http://schemas.microsoft.com/office/drawing/2014/main" id="{369C205D-572B-7536-CEEE-0240B99E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184" y="6015785"/>
            <a:ext cx="1253641" cy="1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42E4F5F-BE54-1A76-B7BE-A44D895E21D2}"/>
              </a:ext>
            </a:extLst>
          </p:cNvPr>
          <p:cNvSpPr/>
          <p:nvPr/>
        </p:nvSpPr>
        <p:spPr bwMode="gray">
          <a:xfrm rot="5400000">
            <a:off x="8709961" y="5124209"/>
            <a:ext cx="444269" cy="157072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D90BC68-8A10-3A16-49D4-D08B6E3B3E21}"/>
              </a:ext>
            </a:extLst>
          </p:cNvPr>
          <p:cNvSpPr/>
          <p:nvPr/>
        </p:nvSpPr>
        <p:spPr>
          <a:xfrm>
            <a:off x="4235825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F6C4FA-B30A-AEFD-CFD7-1A46D9D44565}"/>
              </a:ext>
            </a:extLst>
          </p:cNvPr>
          <p:cNvSpPr/>
          <p:nvPr/>
        </p:nvSpPr>
        <p:spPr>
          <a:xfrm>
            <a:off x="7143963" y="986260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9A0BB9-04AE-A302-45BC-7AAC8468B089}"/>
              </a:ext>
            </a:extLst>
          </p:cNvPr>
          <p:cNvSpPr/>
          <p:nvPr/>
        </p:nvSpPr>
        <p:spPr>
          <a:xfrm>
            <a:off x="10048088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8A4E00-3B92-D20A-CCC8-BDFADC52EE74}"/>
              </a:ext>
            </a:extLst>
          </p:cNvPr>
          <p:cNvSpPr/>
          <p:nvPr/>
        </p:nvSpPr>
        <p:spPr>
          <a:xfrm>
            <a:off x="1412392" y="96755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2BF75-2997-0B0F-406D-67137175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en-IT" dirty="0">
                <a:latin typeface="+mn-lt"/>
              </a:rPr>
              <a:t>Business Case: </a:t>
            </a:r>
            <a:r>
              <a:rPr lang="it-IT" dirty="0">
                <a:latin typeface="+mn-lt"/>
              </a:rPr>
              <a:t>Alta Pasticcieria</a:t>
            </a:r>
            <a:endParaRPr lang="en-IT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DF5C8-ED36-F640-D7B5-FE57F0C44EE2}"/>
              </a:ext>
            </a:extLst>
          </p:cNvPr>
          <p:cNvSpPr txBox="1"/>
          <p:nvPr/>
        </p:nvSpPr>
        <p:spPr>
          <a:xfrm>
            <a:off x="435586" y="2135758"/>
            <a:ext cx="274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Definizione strategica del target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arricchendo le informazioni disponibili sugli utenti consensati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9A567-C406-368E-311A-8A48970745C0}"/>
              </a:ext>
            </a:extLst>
          </p:cNvPr>
          <p:cNvSpPr txBox="1"/>
          <p:nvPr/>
        </p:nvSpPr>
        <p:spPr>
          <a:xfrm>
            <a:off x="6096000" y="2135758"/>
            <a:ext cx="282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Creazione di contenuti hyper personalizzati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 le diverse fasi dell’experience complessiva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DE4A8-CE36-D898-82FF-2A64044DD8E2}"/>
              </a:ext>
            </a:extLst>
          </p:cNvPr>
          <p:cNvSpPr txBox="1"/>
          <p:nvPr/>
        </p:nvSpPr>
        <p:spPr>
          <a:xfrm>
            <a:off x="9074719" y="2135758"/>
            <a:ext cx="274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Massimizzazione delle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performance complessive delle campagne in termini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efficacia/efficienza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55450-886D-6BF5-E699-96EAFAE5DAE9}"/>
              </a:ext>
            </a:extLst>
          </p:cNvPr>
          <p:cNvSpPr txBox="1"/>
          <p:nvPr/>
        </p:nvSpPr>
        <p:spPr>
          <a:xfrm>
            <a:off x="3398620" y="2135758"/>
            <a:ext cx="2535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Espansione diretta dell’audience verso il Publisher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mediante algoritmi di look-a-like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16B8A2D-6F3A-A0AE-F201-BF2C27CF8504}"/>
              </a:ext>
            </a:extLst>
          </p:cNvPr>
          <p:cNvSpPr txBox="1"/>
          <p:nvPr/>
        </p:nvSpPr>
        <p:spPr>
          <a:xfrm>
            <a:off x="2298197" y="4112551"/>
            <a:ext cx="584840" cy="221645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400" b="1" dirty="0">
                <a:solidFill>
                  <a:srgbClr val="0036AD"/>
                </a:solidFill>
              </a:rPr>
              <a:t>BAKERY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564765-7E1B-697B-97A2-517B1D361116}"/>
              </a:ext>
            </a:extLst>
          </p:cNvPr>
          <p:cNvSpPr txBox="1"/>
          <p:nvPr/>
        </p:nvSpPr>
        <p:spPr>
          <a:xfrm>
            <a:off x="716950" y="4104136"/>
            <a:ext cx="828688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FOOD LOVER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2BFC4C-BA08-E436-1FEE-06C731A31730}"/>
              </a:ext>
            </a:extLst>
          </p:cNvPr>
          <p:cNvSpPr txBox="1"/>
          <p:nvPr/>
        </p:nvSpPr>
        <p:spPr>
          <a:xfrm>
            <a:off x="626150" y="5150979"/>
            <a:ext cx="1011494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ASPIRING CHEF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A26A9B8-DEF0-63EE-994E-D69932ED8CEC}"/>
              </a:ext>
            </a:extLst>
          </p:cNvPr>
          <p:cNvSpPr txBox="1"/>
          <p:nvPr/>
        </p:nvSpPr>
        <p:spPr>
          <a:xfrm>
            <a:off x="2268498" y="6224429"/>
            <a:ext cx="594714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GENERIC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BF9CB1-1746-B49B-2358-2E5AD0C000BC}"/>
              </a:ext>
            </a:extLst>
          </p:cNvPr>
          <p:cNvSpPr txBox="1"/>
          <p:nvPr/>
        </p:nvSpPr>
        <p:spPr>
          <a:xfrm>
            <a:off x="1889442" y="5150979"/>
            <a:ext cx="1352422" cy="195291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COOKING SHOW FAN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C42331-13AC-2D7F-6E4A-F5E306854B69}"/>
              </a:ext>
            </a:extLst>
          </p:cNvPr>
          <p:cNvSpPr txBox="1"/>
          <p:nvPr/>
        </p:nvSpPr>
        <p:spPr>
          <a:xfrm>
            <a:off x="874811" y="6238584"/>
            <a:ext cx="512961" cy="193880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FAMILY</a:t>
            </a:r>
          </a:p>
        </p:txBody>
      </p:sp>
      <p:pic>
        <p:nvPicPr>
          <p:cNvPr id="120" name="Graphic 119" descr="Female Profile outline">
            <a:extLst>
              <a:ext uri="{FF2B5EF4-FFF2-40B4-BE49-F238E27FC236}">
                <a16:creationId xmlns:a16="http://schemas.microsoft.com/office/drawing/2014/main" id="{FA80118F-1E0B-2269-2E6D-12C64D34EB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174" y="3499009"/>
            <a:ext cx="440109" cy="440109"/>
          </a:xfrm>
          <a:prstGeom prst="rect">
            <a:avLst/>
          </a:prstGeom>
        </p:spPr>
      </p:pic>
      <p:pic>
        <p:nvPicPr>
          <p:cNvPr id="122" name="Graphic 121" descr="School girl outline">
            <a:extLst>
              <a:ext uri="{FF2B5EF4-FFF2-40B4-BE49-F238E27FC236}">
                <a16:creationId xmlns:a16="http://schemas.microsoft.com/office/drawing/2014/main" id="{3A2AFBA3-0168-EE07-C461-0B732A3B0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337" y="4502423"/>
            <a:ext cx="478187" cy="478187"/>
          </a:xfrm>
          <a:prstGeom prst="rect">
            <a:avLst/>
          </a:prstGeom>
        </p:spPr>
      </p:pic>
      <p:pic>
        <p:nvPicPr>
          <p:cNvPr id="126" name="Graphic 125" descr="Man changing baby outline">
            <a:extLst>
              <a:ext uri="{FF2B5EF4-FFF2-40B4-BE49-F238E27FC236}">
                <a16:creationId xmlns:a16="http://schemas.microsoft.com/office/drawing/2014/main" id="{45ADBEFF-861C-62C6-BA2A-BB2799014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44" y="5631565"/>
            <a:ext cx="416294" cy="416294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0689298-CF99-F827-33F3-34CF6C6050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3348846"/>
            <a:ext cx="731520" cy="73152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CE0E4B1-C708-C526-E4DD-82D49E90B6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93" y="4419459"/>
            <a:ext cx="731520" cy="73152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7D3B98EC-550F-8051-9374-F26CCFA05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3" y="5473952"/>
            <a:ext cx="731520" cy="731520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008FC3F-B872-11A4-080F-DF480A116B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095" y="5469139"/>
            <a:ext cx="731520" cy="731520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CA57972E-0BE3-C492-DFB4-AACE09983F2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" y="4389019"/>
            <a:ext cx="731520" cy="731520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0366754-44D3-AEF7-CAA8-DEC0C70E59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40" y="3382417"/>
            <a:ext cx="731520" cy="731520"/>
          </a:xfrm>
          <a:prstGeom prst="rect">
            <a:avLst/>
          </a:prstGeom>
        </p:spPr>
      </p:pic>
      <p:pic>
        <p:nvPicPr>
          <p:cNvPr id="1041" name="Graphic 1040" descr="User outline">
            <a:extLst>
              <a:ext uri="{FF2B5EF4-FFF2-40B4-BE49-F238E27FC236}">
                <a16:creationId xmlns:a16="http://schemas.microsoft.com/office/drawing/2014/main" id="{782A0C80-8F88-7567-763A-657D8508767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88151" y="5642873"/>
            <a:ext cx="379781" cy="379781"/>
          </a:xfrm>
          <a:prstGeom prst="rect">
            <a:avLst/>
          </a:prstGeom>
        </p:spPr>
      </p:pic>
      <p:sp>
        <p:nvSpPr>
          <p:cNvPr id="1046" name="Left Brace 1045">
            <a:extLst>
              <a:ext uri="{FF2B5EF4-FFF2-40B4-BE49-F238E27FC236}">
                <a16:creationId xmlns:a16="http://schemas.microsoft.com/office/drawing/2014/main" id="{6B99D2E9-01B8-6B7D-FE83-686456EA22A5}"/>
              </a:ext>
            </a:extLst>
          </p:cNvPr>
          <p:cNvSpPr/>
          <p:nvPr/>
        </p:nvSpPr>
        <p:spPr>
          <a:xfrm rot="16200000">
            <a:off x="4550477" y="3327735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D12C04A6-F9E7-7698-7527-FA584BC41DA6}"/>
              </a:ext>
            </a:extLst>
          </p:cNvPr>
          <p:cNvSpPr txBox="1"/>
          <p:nvPr/>
        </p:nvSpPr>
        <p:spPr>
          <a:xfrm>
            <a:off x="3919493" y="3524923"/>
            <a:ext cx="88165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DEMOGRPHIC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A644A850-51D9-1045-B4AB-B5B56CF946DC}"/>
              </a:ext>
            </a:extLst>
          </p:cNvPr>
          <p:cNvSpPr txBox="1"/>
          <p:nvPr/>
        </p:nvSpPr>
        <p:spPr>
          <a:xfrm>
            <a:off x="3842089" y="3937176"/>
            <a:ext cx="1210268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PURCHASE INTENT 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83654F1A-8B5E-BF37-DBD3-1DBE962849CF}"/>
              </a:ext>
            </a:extLst>
          </p:cNvPr>
          <p:cNvSpPr txBox="1"/>
          <p:nvPr/>
        </p:nvSpPr>
        <p:spPr>
          <a:xfrm>
            <a:off x="4924841" y="3674203"/>
            <a:ext cx="698909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INTERESTS </a:t>
            </a:r>
          </a:p>
        </p:txBody>
      </p:sp>
      <p:sp>
        <p:nvSpPr>
          <p:cNvPr id="1050" name="Left Brace 1049">
            <a:extLst>
              <a:ext uri="{FF2B5EF4-FFF2-40B4-BE49-F238E27FC236}">
                <a16:creationId xmlns:a16="http://schemas.microsoft.com/office/drawing/2014/main" id="{47C41BC2-213A-70E4-1D3F-AE919C27223B}"/>
              </a:ext>
            </a:extLst>
          </p:cNvPr>
          <p:cNvSpPr/>
          <p:nvPr/>
        </p:nvSpPr>
        <p:spPr>
          <a:xfrm rot="5400000">
            <a:off x="4550477" y="4485350"/>
            <a:ext cx="189188" cy="1885617"/>
          </a:xfrm>
          <a:prstGeom prst="leftBrace">
            <a:avLst/>
          </a:prstGeom>
          <a:ln w="38100">
            <a:solidFill>
              <a:srgbClr val="0036A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9A72EE4-31CA-FDBB-E7E8-622DCAF1003E}"/>
              </a:ext>
            </a:extLst>
          </p:cNvPr>
          <p:cNvSpPr txBox="1"/>
          <p:nvPr/>
        </p:nvSpPr>
        <p:spPr>
          <a:xfrm>
            <a:off x="3893336" y="5571294"/>
            <a:ext cx="74379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LOOK-ALIKE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10EA5AC-1998-9230-EC6B-72A0D3D6B4B0}"/>
              </a:ext>
            </a:extLst>
          </p:cNvPr>
          <p:cNvSpPr txBox="1"/>
          <p:nvPr/>
        </p:nvSpPr>
        <p:spPr>
          <a:xfrm>
            <a:off x="3756271" y="6127553"/>
            <a:ext cx="1543692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CAMPAIGN  FREQUENCY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E73C7D18-4322-13F3-1145-5EEE35ED125C}"/>
              </a:ext>
            </a:extLst>
          </p:cNvPr>
          <p:cNvSpPr txBox="1"/>
          <p:nvPr/>
        </p:nvSpPr>
        <p:spPr>
          <a:xfrm>
            <a:off x="4522564" y="5813587"/>
            <a:ext cx="1053173" cy="195162"/>
          </a:xfrm>
          <a:prstGeom prst="rect">
            <a:avLst/>
          </a:prstGeom>
          <a:noFill/>
        </p:spPr>
        <p:txBody>
          <a:bodyPr wrap="none" lIns="0" tIns="3655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it-IT" sz="1199" dirty="0"/>
              <a:t>MEDIA FORMAT 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001A0ADF-991D-8D3F-87A9-779FD5BE842B}"/>
              </a:ext>
            </a:extLst>
          </p:cNvPr>
          <p:cNvCxnSpPr>
            <a:cxnSpLocks/>
          </p:cNvCxnSpPr>
          <p:nvPr/>
        </p:nvCxnSpPr>
        <p:spPr>
          <a:xfrm>
            <a:off x="435586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2F7358D7-BB10-69E9-B539-F7669F19DA79}"/>
              </a:ext>
            </a:extLst>
          </p:cNvPr>
          <p:cNvCxnSpPr>
            <a:cxnSpLocks/>
          </p:cNvCxnSpPr>
          <p:nvPr/>
        </p:nvCxnSpPr>
        <p:spPr>
          <a:xfrm>
            <a:off x="3296073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ADF1E67F-66DE-31CF-1622-A1085E6A650E}"/>
              </a:ext>
            </a:extLst>
          </p:cNvPr>
          <p:cNvCxnSpPr>
            <a:cxnSpLocks/>
          </p:cNvCxnSpPr>
          <p:nvPr/>
        </p:nvCxnSpPr>
        <p:spPr>
          <a:xfrm>
            <a:off x="6168008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3C731588-8138-2071-4598-4773A83AF133}"/>
              </a:ext>
            </a:extLst>
          </p:cNvPr>
          <p:cNvCxnSpPr>
            <a:cxnSpLocks/>
          </p:cNvCxnSpPr>
          <p:nvPr/>
        </p:nvCxnSpPr>
        <p:spPr>
          <a:xfrm>
            <a:off x="9074719" y="1965314"/>
            <a:ext cx="2740925" cy="0"/>
          </a:xfrm>
          <a:prstGeom prst="line">
            <a:avLst/>
          </a:prstGeom>
          <a:ln w="22225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2410A4E1-7D18-9739-97B5-51A87AB2CE9F}"/>
              </a:ext>
            </a:extLst>
          </p:cNvPr>
          <p:cNvSpPr txBox="1"/>
          <p:nvPr/>
        </p:nvSpPr>
        <p:spPr>
          <a:xfrm>
            <a:off x="638198" y="1772601"/>
            <a:ext cx="2335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E70C1"/>
                </a:solidFill>
                <a:ea typeface="Lato" panose="020F0502020204030203" pitchFamily="34" charset="0"/>
                <a:cs typeface="Lato" panose="020F0502020204030203" pitchFamily="34" charset="0"/>
              </a:rPr>
              <a:t>AUDIENCE DEFINITION</a:t>
            </a:r>
            <a:endParaRPr lang="it-IT" sz="1600" b="1" dirty="0">
              <a:solidFill>
                <a:srgbClr val="0E70C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04E4C5B-AD65-FE88-C457-1C1018426E10}"/>
              </a:ext>
            </a:extLst>
          </p:cNvPr>
          <p:cNvSpPr txBox="1"/>
          <p:nvPr/>
        </p:nvSpPr>
        <p:spPr>
          <a:xfrm>
            <a:off x="3714967" y="1779878"/>
            <a:ext cx="19031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D5597"/>
                </a:solidFill>
                <a:ea typeface="Lato" panose="020F0502020204030203" pitchFamily="34" charset="0"/>
                <a:cs typeface="Lato" panose="020F0502020204030203" pitchFamily="34" charset="0"/>
              </a:rPr>
              <a:t>DIRECT PLANNING</a:t>
            </a:r>
            <a:endParaRPr lang="it-IT" sz="1600" b="1" dirty="0">
              <a:solidFill>
                <a:srgbClr val="2D5597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CF526F9C-46EA-0C74-36BD-6228196B7D43}"/>
              </a:ext>
            </a:extLst>
          </p:cNvPr>
          <p:cNvSpPr txBox="1"/>
          <p:nvPr/>
        </p:nvSpPr>
        <p:spPr>
          <a:xfrm>
            <a:off x="6438988" y="1772601"/>
            <a:ext cx="21395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E3262"/>
                </a:solidFill>
                <a:ea typeface="Lato" panose="020F0502020204030203" pitchFamily="34" charset="0"/>
                <a:cs typeface="Lato" panose="020F0502020204030203" pitchFamily="34" charset="0"/>
              </a:rPr>
              <a:t>PERS. ENGAGEMENT</a:t>
            </a:r>
            <a:endParaRPr lang="it-IT" sz="1600" b="1" dirty="0">
              <a:solidFill>
                <a:srgbClr val="1E326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087D8743-3411-1D54-A4E1-0BB4E757B7F9}"/>
              </a:ext>
            </a:extLst>
          </p:cNvPr>
          <p:cNvSpPr txBox="1"/>
          <p:nvPr/>
        </p:nvSpPr>
        <p:spPr>
          <a:xfrm>
            <a:off x="9532770" y="1772601"/>
            <a:ext cx="1824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BE00"/>
                </a:solidFill>
                <a:ea typeface="Lato" panose="020F0502020204030203" pitchFamily="34" charset="0"/>
                <a:cs typeface="Lato" panose="020F0502020204030203" pitchFamily="34" charset="0"/>
              </a:rPr>
              <a:t>BOOST RESULTS</a:t>
            </a:r>
            <a:endParaRPr lang="it-IT" sz="1600" b="1" dirty="0">
              <a:solidFill>
                <a:srgbClr val="FFBE0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6" name="Graphic 115" descr="Business Growth outline">
            <a:extLst>
              <a:ext uri="{FF2B5EF4-FFF2-40B4-BE49-F238E27FC236}">
                <a16:creationId xmlns:a16="http://schemas.microsoft.com/office/drawing/2014/main" id="{DB2B4890-7513-489A-F5F2-C6B27A40396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75903" y="1109672"/>
            <a:ext cx="538553" cy="538553"/>
          </a:xfrm>
          <a:prstGeom prst="rect">
            <a:avLst/>
          </a:prstGeom>
        </p:spPr>
      </p:pic>
      <p:pic>
        <p:nvPicPr>
          <p:cNvPr id="1066" name="Graphic 1065" descr="Comet outline">
            <a:extLst>
              <a:ext uri="{FF2B5EF4-FFF2-40B4-BE49-F238E27FC236}">
                <a16:creationId xmlns:a16="http://schemas.microsoft.com/office/drawing/2014/main" id="{D70B1D48-8F00-CFC3-7386-838642F136A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905210">
            <a:off x="7234312" y="1083806"/>
            <a:ext cx="550448" cy="550448"/>
          </a:xfrm>
          <a:prstGeom prst="rect">
            <a:avLst/>
          </a:prstGeom>
        </p:spPr>
      </p:pic>
      <p:pic>
        <p:nvPicPr>
          <p:cNvPr id="1067" name="Graphic 1066" descr="Research outline">
            <a:extLst>
              <a:ext uri="{FF2B5EF4-FFF2-40B4-BE49-F238E27FC236}">
                <a16:creationId xmlns:a16="http://schemas.microsoft.com/office/drawing/2014/main" id="{0D4EDF1E-20B2-B221-74A6-B02FE774A32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26259" y="1064212"/>
            <a:ext cx="550652" cy="550652"/>
          </a:xfrm>
          <a:prstGeom prst="rect">
            <a:avLst/>
          </a:prstGeom>
        </p:spPr>
      </p:pic>
      <p:pic>
        <p:nvPicPr>
          <p:cNvPr id="1069" name="Graphic 1068" descr="Target Audience outline">
            <a:extLst>
              <a:ext uri="{FF2B5EF4-FFF2-40B4-BE49-F238E27FC236}">
                <a16:creationId xmlns:a16="http://schemas.microsoft.com/office/drawing/2014/main" id="{137CEE38-072C-6DC3-3EC8-9AC79BE4A8E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77544" y="1038930"/>
            <a:ext cx="601216" cy="601216"/>
          </a:xfrm>
          <a:prstGeom prst="rect">
            <a:avLst/>
          </a:prstGeom>
        </p:spPr>
      </p:pic>
      <p:sp>
        <p:nvSpPr>
          <p:cNvPr id="2058" name="Isosceles Triangle 2057">
            <a:extLst>
              <a:ext uri="{FF2B5EF4-FFF2-40B4-BE49-F238E27FC236}">
                <a16:creationId xmlns:a16="http://schemas.microsoft.com/office/drawing/2014/main" id="{AD282112-2B27-EB6F-32C1-54F0DB5B432D}"/>
              </a:ext>
            </a:extLst>
          </p:cNvPr>
          <p:cNvSpPr/>
          <p:nvPr/>
        </p:nvSpPr>
        <p:spPr bwMode="gray">
          <a:xfrm rot="5400000">
            <a:off x="3136072" y="411392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79" name="Isosceles Triangle 2078">
            <a:extLst>
              <a:ext uri="{FF2B5EF4-FFF2-40B4-BE49-F238E27FC236}">
                <a16:creationId xmlns:a16="http://schemas.microsoft.com/office/drawing/2014/main" id="{F538AEC5-9A02-D3B2-1384-12363C27F7E4}"/>
              </a:ext>
            </a:extLst>
          </p:cNvPr>
          <p:cNvSpPr/>
          <p:nvPr/>
        </p:nvSpPr>
        <p:spPr bwMode="gray">
          <a:xfrm rot="5400000">
            <a:off x="5850371" y="5084708"/>
            <a:ext cx="444269" cy="174295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029;p57">
            <a:extLst>
              <a:ext uri="{FF2B5EF4-FFF2-40B4-BE49-F238E27FC236}">
                <a16:creationId xmlns:a16="http://schemas.microsoft.com/office/drawing/2014/main" id="{14EF2DDB-A232-A9CB-4DD4-321107DF99F0}"/>
              </a:ext>
            </a:extLst>
          </p:cNvPr>
          <p:cNvSpPr/>
          <p:nvPr/>
        </p:nvSpPr>
        <p:spPr>
          <a:xfrm>
            <a:off x="3658577" y="4559931"/>
            <a:ext cx="1995135" cy="450575"/>
          </a:xfrm>
          <a:prstGeom prst="roundRect">
            <a:avLst/>
          </a:prstGeom>
          <a:gradFill flip="none" rotWithShape="1">
            <a:gsLst>
              <a:gs pos="28000">
                <a:srgbClr val="7030A0"/>
              </a:gs>
              <a:gs pos="19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</a:rPr>
              <a:t>PUBLISHER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2AA3357-0A74-1147-2C71-84A8F28492E0}"/>
              </a:ext>
            </a:extLst>
          </p:cNvPr>
          <p:cNvSpPr/>
          <p:nvPr/>
        </p:nvSpPr>
        <p:spPr bwMode="gray">
          <a:xfrm rot="5400000">
            <a:off x="8916854" y="5088100"/>
            <a:ext cx="444269" cy="157072"/>
          </a:xfrm>
          <a:prstGeom prst="triangle">
            <a:avLst/>
          </a:prstGeom>
          <a:solidFill>
            <a:srgbClr val="0036AD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374" tIns="45694" rIns="91374" bIns="45694" numCol="1" rtlCol="0" anchor="ctr" anchorCtr="0" compatLnSpc="1">
            <a:prstTxWarp prst="textNoShape">
              <a:avLst/>
            </a:prstTxWarp>
          </a:bodyPr>
          <a:lstStyle/>
          <a:p>
            <a:pPr indent="-190367">
              <a:spcAft>
                <a:spcPts val="800"/>
              </a:spcAft>
              <a:buClr>
                <a:srgbClr val="808080"/>
              </a:buClr>
            </a:pPr>
            <a:endParaRPr lang="it-IT" sz="1799" b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943113-65F5-204C-5A4E-BC57401F9295}"/>
              </a:ext>
            </a:extLst>
          </p:cNvPr>
          <p:cNvGrpSpPr/>
          <p:nvPr/>
        </p:nvGrpSpPr>
        <p:grpSpPr>
          <a:xfrm>
            <a:off x="7462180" y="4483265"/>
            <a:ext cx="849728" cy="664857"/>
            <a:chOff x="6191825" y="4330803"/>
            <a:chExt cx="849728" cy="664857"/>
          </a:xfrm>
        </p:grpSpPr>
        <p:pic>
          <p:nvPicPr>
            <p:cNvPr id="19" name="Graphic 18" descr="Email outline">
              <a:extLst>
                <a:ext uri="{FF2B5EF4-FFF2-40B4-BE49-F238E27FC236}">
                  <a16:creationId xmlns:a16="http://schemas.microsoft.com/office/drawing/2014/main" id="{93CEF0A9-7505-B5C7-066F-411BD62A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404378" y="4330803"/>
              <a:ext cx="424623" cy="42462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5C7357-3C80-1BDB-85BC-C571C0FAF3D5}"/>
                </a:ext>
              </a:extLst>
            </p:cNvPr>
            <p:cNvSpPr txBox="1"/>
            <p:nvPr/>
          </p:nvSpPr>
          <p:spPr>
            <a:xfrm>
              <a:off x="6191825" y="4734050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E-mail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BC7BB9-09BA-8713-9000-71C01F18C416}"/>
              </a:ext>
            </a:extLst>
          </p:cNvPr>
          <p:cNvGrpSpPr/>
          <p:nvPr/>
        </p:nvGrpSpPr>
        <p:grpSpPr>
          <a:xfrm>
            <a:off x="7459018" y="5307496"/>
            <a:ext cx="849728" cy="648138"/>
            <a:chOff x="6191825" y="5113750"/>
            <a:chExt cx="849728" cy="648138"/>
          </a:xfrm>
        </p:grpSpPr>
        <p:pic>
          <p:nvPicPr>
            <p:cNvPr id="22" name="Graphic 21" descr="Online Network outline">
              <a:extLst>
                <a:ext uri="{FF2B5EF4-FFF2-40B4-BE49-F238E27FC236}">
                  <a16:creationId xmlns:a16="http://schemas.microsoft.com/office/drawing/2014/main" id="{1A857365-6BE8-869D-2495-DC928715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425093" y="5113750"/>
              <a:ext cx="383193" cy="38319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E748E2-D157-692A-D071-34374514980B}"/>
                </a:ext>
              </a:extLst>
            </p:cNvPr>
            <p:cNvSpPr txBox="1"/>
            <p:nvPr/>
          </p:nvSpPr>
          <p:spPr>
            <a:xfrm>
              <a:off x="6191825" y="5500278"/>
              <a:ext cx="849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</a:rPr>
                <a:t>Social</a:t>
              </a:r>
              <a:endPara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4" name="Picture 23" descr="A blue dot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D71DE1D-63B5-564D-662D-99CA8EEE0F2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324" y="4657504"/>
            <a:ext cx="1217723" cy="1018264"/>
          </a:xfrm>
          <a:prstGeom prst="rect">
            <a:avLst/>
          </a:prstGeom>
        </p:spPr>
      </p:pic>
      <p:pic>
        <p:nvPicPr>
          <p:cNvPr id="37" name="Graphic 36" descr="Chef Hat outline">
            <a:extLst>
              <a:ext uri="{FF2B5EF4-FFF2-40B4-BE49-F238E27FC236}">
                <a16:creationId xmlns:a16="http://schemas.microsoft.com/office/drawing/2014/main" id="{AE065975-C1C8-0AC7-075D-F3E2699AA08F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312240" y="3446338"/>
            <a:ext cx="577519" cy="577519"/>
          </a:xfrm>
          <a:prstGeom prst="rect">
            <a:avLst/>
          </a:prstGeom>
        </p:spPr>
      </p:pic>
      <p:pic>
        <p:nvPicPr>
          <p:cNvPr id="39" name="Graphic 38" descr="Chef male with solid fill">
            <a:extLst>
              <a:ext uri="{FF2B5EF4-FFF2-40B4-BE49-F238E27FC236}">
                <a16:creationId xmlns:a16="http://schemas.microsoft.com/office/drawing/2014/main" id="{A13EC338-9BD1-2578-6708-9F4BB8322A18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342326" y="4556874"/>
            <a:ext cx="444270" cy="444270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6AEA294B-CEDB-67ED-2B8C-110AE3B9AF04}"/>
              </a:ext>
            </a:extLst>
          </p:cNvPr>
          <p:cNvSpPr>
            <a:spLocks/>
          </p:cNvSpPr>
          <p:nvPr/>
        </p:nvSpPr>
        <p:spPr>
          <a:xfrm>
            <a:off x="10825701" y="5518068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2E75D2A-39E5-359B-315B-372FE5DD337C}"/>
              </a:ext>
            </a:extLst>
          </p:cNvPr>
          <p:cNvSpPr/>
          <p:nvPr/>
        </p:nvSpPr>
        <p:spPr>
          <a:xfrm>
            <a:off x="10825701" y="4563459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824734-FE3D-C29C-0B03-DD1FBEE3ADE7}"/>
              </a:ext>
            </a:extLst>
          </p:cNvPr>
          <p:cNvSpPr txBox="1"/>
          <p:nvPr/>
        </p:nvSpPr>
        <p:spPr>
          <a:xfrm>
            <a:off x="9315377" y="4740361"/>
            <a:ext cx="145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Decremento costo per conversione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E6B1E3-BEE5-0281-F8FC-24C03D161809}"/>
              </a:ext>
            </a:extLst>
          </p:cNvPr>
          <p:cNvSpPr txBox="1"/>
          <p:nvPr/>
        </p:nvSpPr>
        <p:spPr>
          <a:xfrm>
            <a:off x="10896484" y="4764838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a typeface="Lato" panose="020F0502020204030203" pitchFamily="34" charset="0"/>
                <a:cs typeface="Lato" panose="020F0502020204030203" pitchFamily="34" charset="0"/>
              </a:rPr>
              <a:t>-8</a:t>
            </a:r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it-IT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1511AB-37DC-6CE0-9FF2-14299A7A0C29}"/>
              </a:ext>
            </a:extLst>
          </p:cNvPr>
          <p:cNvSpPr txBox="1"/>
          <p:nvPr/>
        </p:nvSpPr>
        <p:spPr>
          <a:xfrm>
            <a:off x="10846219" y="5720916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it-IT" b="1" dirty="0"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it-IT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086CAC-29F2-8D6B-E614-ACBC553F998A}"/>
              </a:ext>
            </a:extLst>
          </p:cNvPr>
          <p:cNvSpPr txBox="1"/>
          <p:nvPr/>
        </p:nvSpPr>
        <p:spPr>
          <a:xfrm>
            <a:off x="9446525" y="5652996"/>
            <a:ext cx="131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Incremento fatturato </a:t>
            </a:r>
            <a:r>
              <a:rPr lang="it-IT" sz="1200" b="1" dirty="0" err="1">
                <a:ea typeface="Lato" panose="020F0502020204030203" pitchFamily="34" charset="0"/>
                <a:cs typeface="Lato" panose="020F0502020204030203" pitchFamily="34" charset="0"/>
              </a:rPr>
              <a:t>YtoY</a:t>
            </a:r>
            <a:endParaRPr lang="it-IT" sz="1200" b="1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2D3A3C-25EC-CEF3-AA0F-AC63A4B9573F}"/>
              </a:ext>
            </a:extLst>
          </p:cNvPr>
          <p:cNvSpPr>
            <a:spLocks/>
          </p:cNvSpPr>
          <p:nvPr/>
        </p:nvSpPr>
        <p:spPr>
          <a:xfrm>
            <a:off x="10815880" y="3611999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20000">
                  <a:srgbClr val="FFC000"/>
                </a:gs>
                <a:gs pos="57000">
                  <a:srgbClr val="7030A0"/>
                </a:gs>
                <a:gs pos="100000">
                  <a:srgbClr val="145B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68D662-FCC5-A99C-514A-F77B20D82650}"/>
              </a:ext>
            </a:extLst>
          </p:cNvPr>
          <p:cNvSpPr txBox="1"/>
          <p:nvPr/>
        </p:nvSpPr>
        <p:spPr>
          <a:xfrm>
            <a:off x="10825217" y="3793093"/>
            <a:ext cx="712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+</a:t>
            </a:r>
            <a:r>
              <a:rPr lang="it-IT" b="1" dirty="0">
                <a:ea typeface="Lato" panose="020F0502020204030203" pitchFamily="34" charset="0"/>
                <a:cs typeface="Lato" panose="020F0502020204030203" pitchFamily="34" charset="0"/>
              </a:rPr>
              <a:t>17</a:t>
            </a:r>
            <a:r>
              <a:rPr lang="it-IT" sz="1800" b="1" dirty="0"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endParaRPr lang="it-IT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250057-A1FD-1EBE-09DA-417CED7F9306}"/>
              </a:ext>
            </a:extLst>
          </p:cNvPr>
          <p:cNvSpPr txBox="1"/>
          <p:nvPr/>
        </p:nvSpPr>
        <p:spPr>
          <a:xfrm>
            <a:off x="9791851" y="3746927"/>
            <a:ext cx="96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Conversion Rate</a:t>
            </a:r>
          </a:p>
        </p:txBody>
      </p:sp>
    </p:spTree>
    <p:extLst>
      <p:ext uri="{BB962C8B-B14F-4D97-AF65-F5344CB8AC3E}">
        <p14:creationId xmlns:p14="http://schemas.microsoft.com/office/powerpoint/2010/main" val="20813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49FFD-8939-E1B9-70BD-C3A5B7C0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59" y="1722301"/>
            <a:ext cx="10935481" cy="2818875"/>
          </a:xfrm>
        </p:spPr>
        <p:txBody>
          <a:bodyPr/>
          <a:lstStyle/>
          <a:p>
            <a:r>
              <a:rPr lang="en-IT" sz="5400" dirty="0">
                <a:latin typeface="+mn-lt"/>
              </a:rPr>
              <a:t>GRAZIE</a:t>
            </a:r>
            <a:br>
              <a:rPr lang="en-IT" dirty="0">
                <a:latin typeface="+mn-lt"/>
              </a:rPr>
            </a:br>
            <a:br>
              <a:rPr lang="en-IT" dirty="0">
                <a:latin typeface="+mn-lt"/>
              </a:rPr>
            </a:br>
            <a:br>
              <a:rPr lang="en-IT" dirty="0">
                <a:latin typeface="+mn-lt"/>
              </a:rPr>
            </a:br>
            <a:r>
              <a:rPr lang="en-IT" sz="2400" b="0" dirty="0">
                <a:latin typeface="+mn-lt"/>
              </a:rPr>
              <a:t>Davide Raimondi  	davide.raimondi@dbshaper.com</a:t>
            </a:r>
            <a:br>
              <a:rPr lang="en-IT" sz="2400" b="0" dirty="0">
                <a:latin typeface="+mn-lt"/>
              </a:rPr>
            </a:br>
            <a:br>
              <a:rPr lang="en-IT" sz="2400" b="0" dirty="0">
                <a:latin typeface="+mn-lt"/>
              </a:rPr>
            </a:br>
            <a:r>
              <a:rPr lang="en-IT" sz="2400" b="0" dirty="0">
                <a:latin typeface="+mn-lt"/>
              </a:rPr>
              <a:t>Franco M</a:t>
            </a:r>
            <a:r>
              <a:rPr lang="en-GB" sz="2400" b="0" dirty="0" err="1">
                <a:latin typeface="+mn-lt"/>
              </a:rPr>
              <a:t>i</a:t>
            </a:r>
            <a:r>
              <a:rPr lang="en-IT" sz="2400" b="0" dirty="0">
                <a:latin typeface="+mn-lt"/>
              </a:rPr>
              <a:t>lazzo    	franco.milazzo@thenewco.it</a:t>
            </a:r>
            <a:br>
              <a:rPr lang="en-IT" dirty="0">
                <a:latin typeface="+mn-lt"/>
              </a:rPr>
            </a:br>
            <a:endParaRPr lang="en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3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HE NEWCO S.R.L. – IAB Europe">
            <a:extLst>
              <a:ext uri="{FF2B5EF4-FFF2-40B4-BE49-F238E27FC236}">
                <a16:creationId xmlns:a16="http://schemas.microsoft.com/office/drawing/2014/main" id="{D18187E9-6A63-ED66-09EB-51274D61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3397" y="5921481"/>
            <a:ext cx="742345" cy="7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7C56DAB0-82A6-8D3A-DC02-F534D7E1AEE7}"/>
              </a:ext>
            </a:extLst>
          </p:cNvPr>
          <p:cNvSpPr txBox="1">
            <a:spLocks/>
          </p:cNvSpPr>
          <p:nvPr/>
        </p:nvSpPr>
        <p:spPr>
          <a:xfrm>
            <a:off x="1064341" y="2331754"/>
            <a:ext cx="1816509" cy="2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200" b="1" dirty="0">
                <a:solidFill>
                  <a:prstClr val="white"/>
                </a:solidFill>
                <a:ea typeface="Roboto" panose="02000000000000000000" pitchFamily="2" charset="0"/>
                <a:cs typeface="Lato" panose="020F0502020204030203" pitchFamily="34" charset="0"/>
              </a:rPr>
              <a:t>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35F9C-8D42-E210-101F-89F29157AF04}"/>
              </a:ext>
            </a:extLst>
          </p:cNvPr>
          <p:cNvSpPr txBox="1"/>
          <p:nvPr/>
        </p:nvSpPr>
        <p:spPr>
          <a:xfrm>
            <a:off x="2519516" y="3044278"/>
            <a:ext cx="8217309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457200"/>
            <a:r>
              <a:rPr lang="it-IT" sz="4400" b="1" dirty="0">
                <a:solidFill>
                  <a:prstClr val="white"/>
                </a:solidFill>
                <a:ea typeface="Roboto" panose="02000000000000000000" pitchFamily="2" charset="0"/>
                <a:cs typeface="Lato" panose="020F0502020204030203" pitchFamily="34" charset="0"/>
              </a:rPr>
              <a:t>WHO WE ARE</a:t>
            </a:r>
            <a:endParaRPr lang="it-IT" sz="4400" dirty="0">
              <a:solidFill>
                <a:prstClr val="white"/>
              </a:solidFill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E023962-4E0A-EAFB-0427-275F4D1035D5}"/>
              </a:ext>
            </a:extLst>
          </p:cNvPr>
          <p:cNvSpPr txBox="1">
            <a:spLocks/>
          </p:cNvSpPr>
          <p:nvPr/>
        </p:nvSpPr>
        <p:spPr>
          <a:xfrm>
            <a:off x="383458" y="365125"/>
            <a:ext cx="10970342" cy="83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400" b="1" dirty="0">
              <a:solidFill>
                <a:prstClr val="white"/>
              </a:solidFill>
              <a:latin typeface="+mn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27" name="Picture 26" descr="Woman walking in office">
            <a:extLst>
              <a:ext uri="{FF2B5EF4-FFF2-40B4-BE49-F238E27FC236}">
                <a16:creationId xmlns:a16="http://schemas.microsoft.com/office/drawing/2014/main" id="{4633A698-4456-D531-C778-A0645B98C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656" y="1856047"/>
            <a:ext cx="1395953" cy="1395953"/>
          </a:xfrm>
          <a:prstGeom prst="ellipse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5E3B13-2BE5-12E1-9DF3-F96052FB152A}"/>
              </a:ext>
            </a:extLst>
          </p:cNvPr>
          <p:cNvSpPr txBox="1"/>
          <p:nvPr/>
        </p:nvSpPr>
        <p:spPr>
          <a:xfrm>
            <a:off x="219600" y="3435911"/>
            <a:ext cx="28520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T" b="1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INNOVATIVE STARTUP</a:t>
            </a:r>
            <a:br>
              <a:rPr lang="en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T" sz="1100" b="1" dirty="0">
                <a:solidFill>
                  <a:prstClr val="white"/>
                </a:solidFill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IT" sz="1600" b="1" dirty="0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457200"/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Siamo una Start-up innovativa e 100% italiana con uno dei team con maggiori competenze in Italia e in Europa</a:t>
            </a:r>
            <a:endParaRPr lang="en-IT" sz="1200" b="1" dirty="0">
              <a:solidFill>
                <a:prstClr val="black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Picture 29" descr="A team studying a blueprint">
            <a:extLst>
              <a:ext uri="{FF2B5EF4-FFF2-40B4-BE49-F238E27FC236}">
                <a16:creationId xmlns:a16="http://schemas.microsoft.com/office/drawing/2014/main" id="{5B6EC514-3BF3-AC1A-A369-118C0CF61E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558" y="1855623"/>
            <a:ext cx="1396800" cy="1396800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EDC66F-9D8A-0170-22A4-0A2F321E95B4}"/>
              </a:ext>
            </a:extLst>
          </p:cNvPr>
          <p:cNvSpPr txBox="1"/>
          <p:nvPr/>
        </p:nvSpPr>
        <p:spPr>
          <a:xfrm>
            <a:off x="3062462" y="3435911"/>
            <a:ext cx="31229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T" b="1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COOKIELESS ARCHITECTS</a:t>
            </a:r>
            <a:br>
              <a:rPr lang="en-IT" sz="1600" b="1" dirty="0">
                <a:solidFill>
                  <a:srgbClr val="1F02F3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T" sz="1100" b="1" dirty="0">
                <a:solidFill>
                  <a:prstClr val="white"/>
                </a:solidFill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IT" sz="1600" b="1" dirty="0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457200"/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Abbiamo sviluppato una delle tecnologie software più innovative per la gestione dei dati in ambito </a:t>
            </a:r>
            <a:r>
              <a:rPr lang="it-IT" sz="1200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cookieless</a:t>
            </a:r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EBB5D6-28D9-CA69-5834-BD013D0D6AEB}"/>
              </a:ext>
            </a:extLst>
          </p:cNvPr>
          <p:cNvSpPr txBox="1"/>
          <p:nvPr/>
        </p:nvSpPr>
        <p:spPr>
          <a:xfrm>
            <a:off x="6251285" y="3435911"/>
            <a:ext cx="30514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T" b="1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BOUTIQUE APPROACH</a:t>
            </a:r>
            <a:br>
              <a:rPr lang="en-IT" sz="1600" b="1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T" sz="11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SSS</a:t>
            </a:r>
            <a:endParaRPr lang="en-IT" sz="1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457200"/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Forniamo consulenza in ambito Ad-Tech, </a:t>
            </a:r>
            <a:r>
              <a:rPr lang="it-IT" sz="1200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MarTech</a:t>
            </a:r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it-IT" sz="1200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Omnichannel</a:t>
            </a:r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it-IT" sz="1200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un’expertise</a:t>
            </a:r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di più di 15 anni</a:t>
            </a:r>
          </a:p>
          <a:p>
            <a:pPr algn="ctr" defTabSz="457200"/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  <p:pic>
        <p:nvPicPr>
          <p:cNvPr id="33" name="Picture 32" descr="Entrepreneur standing in front of store">
            <a:extLst>
              <a:ext uri="{FF2B5EF4-FFF2-40B4-BE49-F238E27FC236}">
                <a16:creationId xmlns:a16="http://schemas.microsoft.com/office/drawing/2014/main" id="{2D22BD7D-976D-B0A8-BCC3-DDB547E8E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835" y="1853823"/>
            <a:ext cx="1400400" cy="1400400"/>
          </a:xfrm>
          <a:prstGeom prst="ellipse">
            <a:avLst/>
          </a:prstGeom>
        </p:spPr>
      </p:pic>
      <p:pic>
        <p:nvPicPr>
          <p:cNvPr id="34" name="Picture 33" descr="Sea of hands in the middle">
            <a:extLst>
              <a:ext uri="{FF2B5EF4-FFF2-40B4-BE49-F238E27FC236}">
                <a16:creationId xmlns:a16="http://schemas.microsoft.com/office/drawing/2014/main" id="{A54424FA-8A83-67DB-A109-47590365AE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255" y="1853823"/>
            <a:ext cx="1400400" cy="1400400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070357F-073B-2A73-2643-2C69DFC7C9DA}"/>
              </a:ext>
            </a:extLst>
          </p:cNvPr>
          <p:cNvSpPr txBox="1"/>
          <p:nvPr/>
        </p:nvSpPr>
        <p:spPr>
          <a:xfrm>
            <a:off x="9237353" y="3435911"/>
            <a:ext cx="29989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T" b="1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ONE GOAL</a:t>
            </a:r>
          </a:p>
          <a:p>
            <a:pPr algn="ctr" defTabSz="457200"/>
            <a:r>
              <a:rPr lang="en-IT" sz="1100" b="1" dirty="0">
                <a:solidFill>
                  <a:prstClr val="white"/>
                </a:solidFill>
                <a:ea typeface="Lato" panose="020F0502020204030203" pitchFamily="34" charset="0"/>
                <a:cs typeface="Lato" panose="020F0502020204030203" pitchFamily="34" charset="0"/>
              </a:rPr>
              <a:t>a</a:t>
            </a:r>
          </a:p>
          <a:p>
            <a:pPr algn="ctr" defTabSz="457200"/>
            <a:r>
              <a:rPr lang="it-IT" sz="12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Aiutiamo i clienti ad utilizzare al meglio i loro dati e massimizzare le digital performances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5E66E4-A49F-12CC-5139-F401C65BAB84}"/>
              </a:ext>
            </a:extLst>
          </p:cNvPr>
          <p:cNvSpPr txBox="1"/>
          <p:nvPr/>
        </p:nvSpPr>
        <p:spPr>
          <a:xfrm>
            <a:off x="1710898" y="5125416"/>
            <a:ext cx="856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“TNCID –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Siamo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entrati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nell’era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del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tracciamento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i="1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cookieless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Scopriamo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come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conciliare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la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sicurezza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dei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dati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e la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storicizzazione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dei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consensi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con le </a:t>
            </a:r>
            <a:r>
              <a:rPr lang="en-GB" i="1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capacità</a:t>
            </a:r>
            <a:r>
              <a:rPr lang="en-GB" i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di targeting”</a:t>
            </a:r>
            <a:endParaRPr lang="en-IT" i="1" dirty="0">
              <a:solidFill>
                <a:prstClr val="black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C8EA3-9447-4708-C9D6-5C1C64D73ACD}"/>
              </a:ext>
            </a:extLst>
          </p:cNvPr>
          <p:cNvSpPr txBox="1"/>
          <p:nvPr/>
        </p:nvSpPr>
        <p:spPr>
          <a:xfrm>
            <a:off x="483498" y="624749"/>
            <a:ext cx="663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>
                <a:solidFill>
                  <a:prstClr val="white"/>
                </a:solidFill>
                <a:ea typeface="Lato" panose="020F0502020204030203" pitchFamily="34" charset="0"/>
                <a:cs typeface="Lato" panose="020F0502020204030203" pitchFamily="34" charset="0"/>
              </a:rPr>
              <a:t>Il nostro DNA</a:t>
            </a:r>
          </a:p>
        </p:txBody>
      </p:sp>
    </p:spTree>
    <p:extLst>
      <p:ext uri="{BB962C8B-B14F-4D97-AF65-F5344CB8AC3E}">
        <p14:creationId xmlns:p14="http://schemas.microsoft.com/office/powerpoint/2010/main" val="3119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7976767" y="1908926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2085478" y="1905040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2085478" y="3755262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7976767" y="3755262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5005582" y="1905040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5005582" y="3759281"/>
            <a:ext cx="2528379" cy="13905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8" descr="Mapp - THE INNOVATION GROUP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32" y="4263717"/>
            <a:ext cx="1693848" cy="48444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8"/>
          <p:cNvSpPr txBox="1"/>
          <p:nvPr/>
        </p:nvSpPr>
        <p:spPr>
          <a:xfrm>
            <a:off x="8263766" y="3154023"/>
            <a:ext cx="1954381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Dynamic Content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Optimization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9" name="Google Shape;319;p8"/>
          <p:cNvSpPr txBox="1"/>
          <p:nvPr/>
        </p:nvSpPr>
        <p:spPr>
          <a:xfrm>
            <a:off x="2367530" y="3152490"/>
            <a:ext cx="1959328" cy="2461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Programmatic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 Performance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2621744" y="5020329"/>
            <a:ext cx="125226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Data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Cleanroom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8479369" y="4984138"/>
            <a:ext cx="1523174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Marketing Automation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5309416" y="3170491"/>
            <a:ext cx="1920719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Programmatic</a:t>
            </a: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 Supply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8"/>
          <p:cNvSpPr txBox="1"/>
          <p:nvPr/>
        </p:nvSpPr>
        <p:spPr>
          <a:xfrm>
            <a:off x="5532169" y="5011197"/>
            <a:ext cx="1502334" cy="2461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rebuchet MS"/>
                <a:cs typeface="Trebuchet MS"/>
                <a:sym typeface="Trebuchet MS"/>
              </a:rPr>
              <a:t>SEO – AI &amp; Smart 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F1872-D44F-F267-A023-8E8BD5793E91}"/>
              </a:ext>
            </a:extLst>
          </p:cNvPr>
          <p:cNvSpPr txBox="1">
            <a:spLocks/>
          </p:cNvSpPr>
          <p:nvPr/>
        </p:nvSpPr>
        <p:spPr>
          <a:xfrm>
            <a:off x="559738" y="1093774"/>
            <a:ext cx="10945812" cy="69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>
                  <a:gsLst>
                    <a:gs pos="39000">
                      <a:srgbClr val="2D6BE4"/>
                    </a:gs>
                    <a:gs pos="92000">
                      <a:srgbClr val="FFBE00"/>
                    </a:gs>
                  </a:gsLst>
                  <a:lin ang="18600000" scaled="0"/>
                </a:gra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39000">
                    <a:srgbClr val="2D6BE4"/>
                  </a:gs>
                  <a:gs pos="92000">
                    <a:srgbClr val="FFBE00"/>
                  </a:gs>
                </a:gsLst>
                <a:lin ang="18600000" scaled="0"/>
              </a:gradFill>
              <a:effectLst/>
              <a:uLnTx/>
              <a:uFillTx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 descr="Clinch Partners with IAS to Launch Industry-Leading Automated Tag Wrapping  Solution">
            <a:extLst>
              <a:ext uri="{FF2B5EF4-FFF2-40B4-BE49-F238E27FC236}">
                <a16:creationId xmlns:a16="http://schemas.microsoft.com/office/drawing/2014/main" id="{300018D1-4DC5-9E87-D062-983514FB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9957" y="2156923"/>
            <a:ext cx="1721997" cy="9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Page - Kleecks">
            <a:extLst>
              <a:ext uri="{FF2B5EF4-FFF2-40B4-BE49-F238E27FC236}">
                <a16:creationId xmlns:a16="http://schemas.microsoft.com/office/drawing/2014/main" id="{1BC4C206-4148-57B1-1F8E-03FFFADC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562" y="4333348"/>
            <a:ext cx="2028426" cy="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B23D972-6ED8-66E9-4F20-A61F0EE1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</a:rPr>
              <a:t>Alcuni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nostri</a:t>
            </a:r>
            <a:r>
              <a:rPr lang="en-GB" dirty="0">
                <a:latin typeface="+mn-lt"/>
              </a:rPr>
              <a:t> partner</a:t>
            </a:r>
          </a:p>
        </p:txBody>
      </p:sp>
      <p:pic>
        <p:nvPicPr>
          <p:cNvPr id="2050" name="Picture 2" descr="Programmatic Digital Advertising Technology &amp; Solutions | PubMatic">
            <a:extLst>
              <a:ext uri="{FF2B5EF4-FFF2-40B4-BE49-F238E27FC236}">
                <a16:creationId xmlns:a16="http://schemas.microsoft.com/office/drawing/2014/main" id="{CB0EFE93-0632-C270-DEA1-EC3FB6D0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501" y="2429906"/>
            <a:ext cx="2094242" cy="3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809E995-9A75-76FD-3FC7-E11D1916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405" y="4157756"/>
            <a:ext cx="1885821" cy="5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dot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253B429-7BE1-01B4-2CCB-D071655C5B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759" y="1510285"/>
            <a:ext cx="2454044" cy="205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9A67AADE-BE12-3179-5BFD-01BB2E2692F3}"/>
              </a:ext>
            </a:extLst>
          </p:cNvPr>
          <p:cNvCxnSpPr>
            <a:cxnSpLocks/>
          </p:cNvCxnSpPr>
          <p:nvPr/>
        </p:nvCxnSpPr>
        <p:spPr>
          <a:xfrm flipH="1">
            <a:off x="7392144" y="2236571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oval"/>
          </a:ln>
          <a:effectLst/>
        </p:spPr>
      </p:cxnSp>
      <p:cxnSp>
        <p:nvCxnSpPr>
          <p:cNvPr id="4" name="Straight Connector 31">
            <a:extLst>
              <a:ext uri="{FF2B5EF4-FFF2-40B4-BE49-F238E27FC236}">
                <a16:creationId xmlns:a16="http://schemas.microsoft.com/office/drawing/2014/main" id="{DFB99F0F-7D6A-61CC-28EE-F9D18681B7ED}"/>
              </a:ext>
            </a:extLst>
          </p:cNvPr>
          <p:cNvCxnSpPr>
            <a:cxnSpLocks/>
          </p:cNvCxnSpPr>
          <p:nvPr/>
        </p:nvCxnSpPr>
        <p:spPr>
          <a:xfrm flipH="1">
            <a:off x="7896200" y="3861175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oval"/>
          </a:ln>
          <a:effectLst/>
        </p:spPr>
      </p:cxn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6EE30CCD-3C40-F784-CCC0-6955795864C9}"/>
              </a:ext>
            </a:extLst>
          </p:cNvPr>
          <p:cNvCxnSpPr>
            <a:cxnSpLocks/>
          </p:cNvCxnSpPr>
          <p:nvPr/>
        </p:nvCxnSpPr>
        <p:spPr>
          <a:xfrm flipH="1">
            <a:off x="7219316" y="5397723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oval"/>
          </a:ln>
          <a:effectLst/>
        </p:spPr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4E10D6A-B071-DD61-58A3-BE49D3E695C7}"/>
              </a:ext>
            </a:extLst>
          </p:cNvPr>
          <p:cNvCxnSpPr>
            <a:cxnSpLocks/>
          </p:cNvCxnSpPr>
          <p:nvPr/>
        </p:nvCxnSpPr>
        <p:spPr>
          <a:xfrm flipH="1">
            <a:off x="949661" y="3835466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F3F5F110-CA64-B58E-EF73-9C4143769C7C}"/>
              </a:ext>
            </a:extLst>
          </p:cNvPr>
          <p:cNvCxnSpPr>
            <a:cxnSpLocks/>
          </p:cNvCxnSpPr>
          <p:nvPr/>
        </p:nvCxnSpPr>
        <p:spPr>
          <a:xfrm flipH="1">
            <a:off x="1527326" y="2236571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44527C0B-A707-0ABA-31D2-4999C5B92687}"/>
              </a:ext>
            </a:extLst>
          </p:cNvPr>
          <p:cNvCxnSpPr>
            <a:cxnSpLocks/>
            <a:stCxn id="25" idx="3"/>
          </p:cNvCxnSpPr>
          <p:nvPr/>
        </p:nvCxnSpPr>
        <p:spPr>
          <a:xfrm flipH="1" flipV="1">
            <a:off x="1454984" y="5397723"/>
            <a:ext cx="3334393" cy="158"/>
          </a:xfrm>
          <a:prstGeom prst="line">
            <a:avLst/>
          </a:prstGeom>
          <a:noFill/>
          <a:ln w="12700" cap="flat" cmpd="sng" algn="ctr">
            <a:solidFill>
              <a:srgbClr val="0036AD"/>
            </a:solidFill>
            <a:prstDash val="solid"/>
            <a:headEnd type="none"/>
            <a:tailEnd type="oval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A9FE62A-4CDE-3FD1-BFF4-ABF4DF0C5F2E}"/>
              </a:ext>
            </a:extLst>
          </p:cNvPr>
          <p:cNvSpPr>
            <a:spLocks noChangeAspect="1"/>
          </p:cNvSpPr>
          <p:nvPr/>
        </p:nvSpPr>
        <p:spPr>
          <a:xfrm rot="20489270">
            <a:off x="4089346" y="1639170"/>
            <a:ext cx="3842872" cy="3842872"/>
          </a:xfrm>
          <a:prstGeom prst="ellipse">
            <a:avLst/>
          </a:prstGeom>
          <a:gradFill flip="none" rotWithShape="1">
            <a:gsLst>
              <a:gs pos="28000">
                <a:srgbClr val="7030A0"/>
              </a:gs>
              <a:gs pos="19000">
                <a:srgbClr val="FAB414"/>
              </a:gs>
              <a:gs pos="74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Freeform: Shape 62">
            <a:extLst>
              <a:ext uri="{FF2B5EF4-FFF2-40B4-BE49-F238E27FC236}">
                <a16:creationId xmlns:a16="http://schemas.microsoft.com/office/drawing/2014/main" id="{D250C2AD-3904-1FFC-E2CE-9837D431B34A}"/>
              </a:ext>
            </a:extLst>
          </p:cNvPr>
          <p:cNvSpPr/>
          <p:nvPr/>
        </p:nvSpPr>
        <p:spPr>
          <a:xfrm>
            <a:off x="3721436" y="3239468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Freeform: Shape 62">
            <a:extLst>
              <a:ext uri="{FF2B5EF4-FFF2-40B4-BE49-F238E27FC236}">
                <a16:creationId xmlns:a16="http://schemas.microsoft.com/office/drawing/2014/main" id="{3A6DD2BD-356B-415E-0566-1E980DB09875}"/>
              </a:ext>
            </a:extLst>
          </p:cNvPr>
          <p:cNvSpPr/>
          <p:nvPr/>
        </p:nvSpPr>
        <p:spPr>
          <a:xfrm>
            <a:off x="4491919" y="4802965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Freeform: Shape 62">
            <a:extLst>
              <a:ext uri="{FF2B5EF4-FFF2-40B4-BE49-F238E27FC236}">
                <a16:creationId xmlns:a16="http://schemas.microsoft.com/office/drawing/2014/main" id="{4D8D711D-6370-4264-0665-DE7AD9B714C2}"/>
              </a:ext>
            </a:extLst>
          </p:cNvPr>
          <p:cNvSpPr/>
          <p:nvPr/>
        </p:nvSpPr>
        <p:spPr>
          <a:xfrm>
            <a:off x="6941245" y="1658748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: Shape 62">
            <a:extLst>
              <a:ext uri="{FF2B5EF4-FFF2-40B4-BE49-F238E27FC236}">
                <a16:creationId xmlns:a16="http://schemas.microsoft.com/office/drawing/2014/main" id="{F069F903-24D8-7DAF-F0C2-F3F6DA3BAF40}"/>
              </a:ext>
            </a:extLst>
          </p:cNvPr>
          <p:cNvSpPr/>
          <p:nvPr/>
        </p:nvSpPr>
        <p:spPr>
          <a:xfrm>
            <a:off x="7711249" y="3240115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: Shape 62">
            <a:extLst>
              <a:ext uri="{FF2B5EF4-FFF2-40B4-BE49-F238E27FC236}">
                <a16:creationId xmlns:a16="http://schemas.microsoft.com/office/drawing/2014/main" id="{0B601CA5-E4C0-DD95-ED41-54453F69B5D9}"/>
              </a:ext>
            </a:extLst>
          </p:cNvPr>
          <p:cNvSpPr/>
          <p:nvPr/>
        </p:nvSpPr>
        <p:spPr>
          <a:xfrm>
            <a:off x="6941245" y="4802808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9DCE73E-459D-698C-1DD7-70783521CBF3}"/>
              </a:ext>
            </a:extLst>
          </p:cNvPr>
          <p:cNvSpPr/>
          <p:nvPr/>
        </p:nvSpPr>
        <p:spPr>
          <a:xfrm>
            <a:off x="1744645" y="1764581"/>
            <a:ext cx="2743302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CROLLO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NEL TRACKING DI VENDITE E CONVERSION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39CD7C-B4FC-780A-B9F5-ED6E0069F3C6}"/>
              </a:ext>
            </a:extLst>
          </p:cNvPr>
          <p:cNvSpPr/>
          <p:nvPr/>
        </p:nvSpPr>
        <p:spPr>
          <a:xfrm>
            <a:off x="616091" y="3340144"/>
            <a:ext cx="3105304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PERDITA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DI PERFORMANCE PER TUTTI I TOOL DEL MARTECH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C1AC7448-6F1F-D6DA-A7D1-EC0A29A91DBB}"/>
              </a:ext>
            </a:extLst>
          </p:cNvPr>
          <p:cNvSpPr/>
          <p:nvPr/>
        </p:nvSpPr>
        <p:spPr>
          <a:xfrm>
            <a:off x="1254870" y="4924771"/>
            <a:ext cx="3238319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MANCANZA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DI CAPACITÀ DI ANALITICHE E PREDITTIVE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D76341B-4159-BC3B-5657-0E6036D07A3D}"/>
              </a:ext>
            </a:extLst>
          </p:cNvPr>
          <p:cNvSpPr/>
          <p:nvPr/>
        </p:nvSpPr>
        <p:spPr>
          <a:xfrm>
            <a:off x="8337319" y="3340144"/>
            <a:ext cx="3519321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RIDUZIONE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DELLA DURATA DI TRACCIAMENTO A 3/4 GIORNI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213EBA8-BE28-B2C4-BD9A-E4F9E2EEBD28}"/>
              </a:ext>
            </a:extLst>
          </p:cNvPr>
          <p:cNvSpPr/>
          <p:nvPr/>
        </p:nvSpPr>
        <p:spPr>
          <a:xfrm>
            <a:off x="7592188" y="1764581"/>
            <a:ext cx="3247328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AUMENTO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DEL COST-PER-CLICK (CPC) NEL CONTESTO DIGITALE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585A219-96E5-AD8E-1958-9390993C8ED5}"/>
              </a:ext>
            </a:extLst>
          </p:cNvPr>
          <p:cNvSpPr/>
          <p:nvPr/>
        </p:nvSpPr>
        <p:spPr>
          <a:xfrm>
            <a:off x="7592188" y="4903483"/>
            <a:ext cx="3174506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IMPOSSIBILITÀ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DI CREARE AUDIENCE HYPER-TARGETTIZZATE</a:t>
            </a:r>
          </a:p>
        </p:txBody>
      </p:sp>
      <p:pic>
        <p:nvPicPr>
          <p:cNvPr id="36" name="Graphic 35" descr="Hourglass 30% outline">
            <a:extLst>
              <a:ext uri="{FF2B5EF4-FFF2-40B4-BE49-F238E27FC236}">
                <a16:creationId xmlns:a16="http://schemas.microsoft.com/office/drawing/2014/main" id="{6688FB87-46A1-7060-5019-406E0E6B80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9708" y="3314646"/>
            <a:ext cx="445852" cy="445852"/>
          </a:xfrm>
          <a:prstGeom prst="rect">
            <a:avLst/>
          </a:prstGeom>
        </p:spPr>
      </p:pic>
      <p:pic>
        <p:nvPicPr>
          <p:cNvPr id="38" name="Graphic 37" descr="Internet Of Things outline">
            <a:extLst>
              <a:ext uri="{FF2B5EF4-FFF2-40B4-BE49-F238E27FC236}">
                <a16:creationId xmlns:a16="http://schemas.microsoft.com/office/drawing/2014/main" id="{F1A650D8-1C3E-1947-2070-83B433E48E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1800" y="4901394"/>
            <a:ext cx="415153" cy="415153"/>
          </a:xfrm>
          <a:prstGeom prst="rect">
            <a:avLst/>
          </a:prstGeom>
        </p:spPr>
      </p:pic>
      <p:pic>
        <p:nvPicPr>
          <p:cNvPr id="39" name="Graphic 38" descr="Blueprint outline">
            <a:extLst>
              <a:ext uri="{FF2B5EF4-FFF2-40B4-BE49-F238E27FC236}">
                <a16:creationId xmlns:a16="http://schemas.microsoft.com/office/drawing/2014/main" id="{248D5374-4C14-0302-EEBE-9859F30BF4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6026" y="3308325"/>
            <a:ext cx="457200" cy="457200"/>
          </a:xfrm>
          <a:prstGeom prst="rect">
            <a:avLst/>
          </a:prstGeom>
        </p:spPr>
      </p:pic>
      <p:pic>
        <p:nvPicPr>
          <p:cNvPr id="40" name="Graphic 39" descr="Web design outline">
            <a:extLst>
              <a:ext uri="{FF2B5EF4-FFF2-40B4-BE49-F238E27FC236}">
                <a16:creationId xmlns:a16="http://schemas.microsoft.com/office/drawing/2014/main" id="{1BC5AEE8-20D6-CCD0-0B63-0F43998C1C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5870" y="4880589"/>
            <a:ext cx="465664" cy="465664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1FDF0415-EABF-C260-371A-F3C74166E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2382" y="1859269"/>
            <a:ext cx="3355521" cy="33700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62">
            <a:extLst>
              <a:ext uri="{FF2B5EF4-FFF2-40B4-BE49-F238E27FC236}">
                <a16:creationId xmlns:a16="http://schemas.microsoft.com/office/drawing/2014/main" id="{FC4DBE03-D038-CA3A-1449-A9FACFE10F46}"/>
              </a:ext>
            </a:extLst>
          </p:cNvPr>
          <p:cNvSpPr/>
          <p:nvPr/>
        </p:nvSpPr>
        <p:spPr>
          <a:xfrm>
            <a:off x="4491919" y="1658748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2" name="Graphic 51" descr="Flying Money outline">
            <a:extLst>
              <a:ext uri="{FF2B5EF4-FFF2-40B4-BE49-F238E27FC236}">
                <a16:creationId xmlns:a16="http://schemas.microsoft.com/office/drawing/2014/main" id="{C8085D14-B85F-F51D-4FFE-88F6CA1D082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9380" y="1736209"/>
            <a:ext cx="439992" cy="439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590567-C499-0700-81ED-9D94CD1E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Il Digital sta cambiando dalle fondamenta</a:t>
            </a:r>
            <a:endParaRPr lang="en-US" dirty="0">
              <a:latin typeface="+mn-lt"/>
            </a:endParaRPr>
          </a:p>
        </p:txBody>
      </p:sp>
      <p:pic>
        <p:nvPicPr>
          <p:cNvPr id="14" name="Graphic 13" descr="Cursor outline">
            <a:extLst>
              <a:ext uri="{FF2B5EF4-FFF2-40B4-BE49-F238E27FC236}">
                <a16:creationId xmlns:a16="http://schemas.microsoft.com/office/drawing/2014/main" id="{7DE255F4-A399-910F-815C-265F868966B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8750" y="1686253"/>
            <a:ext cx="539905" cy="5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65C475D3-40C8-DD60-7C84-EE7DA4F47438}"/>
              </a:ext>
            </a:extLst>
          </p:cNvPr>
          <p:cNvSpPr txBox="1"/>
          <p:nvPr/>
        </p:nvSpPr>
        <p:spPr>
          <a:xfrm>
            <a:off x="383457" y="977142"/>
            <a:ext cx="11386969" cy="54851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In questo contesto, il nostro TNC Engine, declinato in 4 moduli diversi, si pone come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abilitatore tecnologico per la creazione di numerosi use cases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atti 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personalizzare al massimo l’experience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di ogni utente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EE18A7-709E-3360-7A06-066B80A77978}"/>
              </a:ext>
            </a:extLst>
          </p:cNvPr>
          <p:cNvSpPr/>
          <p:nvPr/>
        </p:nvSpPr>
        <p:spPr>
          <a:xfrm rot="13954741">
            <a:off x="3970298" y="2120613"/>
            <a:ext cx="4136325" cy="36801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54649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ENRICH </a:t>
            </a:r>
            <a:endParaRPr kumimoji="0" lang="it-IT" sz="1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5" name="Straight Connector 31">
            <a:extLst>
              <a:ext uri="{FF2B5EF4-FFF2-40B4-BE49-F238E27FC236}">
                <a16:creationId xmlns:a16="http://schemas.microsoft.com/office/drawing/2014/main" id="{64FE4FBB-6028-AD06-04D7-6A60819465A6}"/>
              </a:ext>
            </a:extLst>
          </p:cNvPr>
          <p:cNvCxnSpPr>
            <a:cxnSpLocks/>
          </p:cNvCxnSpPr>
          <p:nvPr/>
        </p:nvCxnSpPr>
        <p:spPr>
          <a:xfrm>
            <a:off x="7210680" y="4723133"/>
            <a:ext cx="4804587" cy="0"/>
          </a:xfrm>
          <a:prstGeom prst="line">
            <a:avLst/>
          </a:prstGeom>
          <a:noFill/>
          <a:ln w="22225" cap="flat" cmpd="sng" algn="ctr">
            <a:solidFill>
              <a:srgbClr val="7030A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96" name="Straight Connector 31">
            <a:extLst>
              <a:ext uri="{FF2B5EF4-FFF2-40B4-BE49-F238E27FC236}">
                <a16:creationId xmlns:a16="http://schemas.microsoft.com/office/drawing/2014/main" id="{3892D627-530F-62D8-6F10-0AAE0DFEADD4}"/>
              </a:ext>
            </a:extLst>
          </p:cNvPr>
          <p:cNvCxnSpPr>
            <a:cxnSpLocks/>
          </p:cNvCxnSpPr>
          <p:nvPr/>
        </p:nvCxnSpPr>
        <p:spPr>
          <a:xfrm flipH="1">
            <a:off x="335360" y="4723133"/>
            <a:ext cx="4561200" cy="0"/>
          </a:xfrm>
          <a:prstGeom prst="line">
            <a:avLst/>
          </a:prstGeom>
          <a:noFill/>
          <a:ln w="22225" cap="flat" cmpd="sng" algn="ctr">
            <a:solidFill>
              <a:srgbClr val="FFBE0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97" name="Straight Connector 31">
            <a:extLst>
              <a:ext uri="{FF2B5EF4-FFF2-40B4-BE49-F238E27FC236}">
                <a16:creationId xmlns:a16="http://schemas.microsoft.com/office/drawing/2014/main" id="{2CEC60CF-4039-7310-DE29-00E5C9A503F3}"/>
              </a:ext>
            </a:extLst>
          </p:cNvPr>
          <p:cNvCxnSpPr>
            <a:cxnSpLocks/>
          </p:cNvCxnSpPr>
          <p:nvPr/>
        </p:nvCxnSpPr>
        <p:spPr>
          <a:xfrm flipH="1">
            <a:off x="335360" y="2706909"/>
            <a:ext cx="4561200" cy="0"/>
          </a:xfrm>
          <a:prstGeom prst="line">
            <a:avLst/>
          </a:prstGeom>
          <a:noFill/>
          <a:ln w="22225" cap="flat" cmpd="sng" algn="ctr">
            <a:solidFill>
              <a:srgbClr val="0070C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98" name="Straight Connector 31">
            <a:extLst>
              <a:ext uri="{FF2B5EF4-FFF2-40B4-BE49-F238E27FC236}">
                <a16:creationId xmlns:a16="http://schemas.microsoft.com/office/drawing/2014/main" id="{4C786B13-023A-986C-F1A3-4A16F1F62101}"/>
              </a:ext>
            </a:extLst>
          </p:cNvPr>
          <p:cNvCxnSpPr>
            <a:cxnSpLocks/>
          </p:cNvCxnSpPr>
          <p:nvPr/>
        </p:nvCxnSpPr>
        <p:spPr>
          <a:xfrm>
            <a:off x="7210680" y="2706909"/>
            <a:ext cx="4804587" cy="0"/>
          </a:xfrm>
          <a:prstGeom prst="line">
            <a:avLst/>
          </a:prstGeom>
          <a:noFill/>
          <a:ln w="22225" cap="flat" cmpd="sng" algn="ctr">
            <a:solidFill>
              <a:srgbClr val="2D5597"/>
            </a:solidFill>
            <a:prstDash val="solid"/>
            <a:headEnd type="none"/>
            <a:tailEnd type="oval"/>
          </a:ln>
          <a:effectLst/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50F369C-0AB5-800B-A371-2948E1C90A24}"/>
              </a:ext>
            </a:extLst>
          </p:cNvPr>
          <p:cNvSpPr txBox="1"/>
          <p:nvPr/>
        </p:nvSpPr>
        <p:spPr>
          <a:xfrm>
            <a:off x="7847378" y="2177106"/>
            <a:ext cx="3993821" cy="4053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Utilizzo di spazi sicuri per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l’analisi, l’intreccio e l’utilizzo dei dati dei clienti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34BE307-D7BD-5855-A1A9-35B32FE37914}"/>
              </a:ext>
            </a:extLst>
          </p:cNvPr>
          <p:cNvSpPr/>
          <p:nvPr/>
        </p:nvSpPr>
        <p:spPr>
          <a:xfrm>
            <a:off x="7917921" y="2814605"/>
            <a:ext cx="1322934" cy="400109"/>
          </a:xfrm>
          <a:prstGeom prst="rect">
            <a:avLst/>
          </a:prstGeom>
          <a:noFill/>
          <a:ln w="19050">
            <a:solidFill>
              <a:srgbClr val="2D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CLEAN ROOM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8249DC1-46DB-7334-CC98-1440B6E4A146}"/>
              </a:ext>
            </a:extLst>
          </p:cNvPr>
          <p:cNvSpPr/>
          <p:nvPr/>
        </p:nvSpPr>
        <p:spPr>
          <a:xfrm>
            <a:off x="9305127" y="2814605"/>
            <a:ext cx="1322934" cy="400109"/>
          </a:xfrm>
          <a:prstGeom prst="rect">
            <a:avLst/>
          </a:prstGeom>
          <a:noFill/>
          <a:ln w="19050">
            <a:solidFill>
              <a:srgbClr val="2D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P2C ANALYSIS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737D9D-1854-6094-5580-51E182F396B7}"/>
              </a:ext>
            </a:extLst>
          </p:cNvPr>
          <p:cNvSpPr/>
          <p:nvPr/>
        </p:nvSpPr>
        <p:spPr>
          <a:xfrm>
            <a:off x="10692333" y="2814605"/>
            <a:ext cx="1322934" cy="400109"/>
          </a:xfrm>
          <a:prstGeom prst="rect">
            <a:avLst/>
          </a:prstGeom>
          <a:noFill/>
          <a:ln w="19050">
            <a:solidFill>
              <a:srgbClr val="2D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CROSS-DOMAIN JOURNEY ANALYSIS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C14CD73-6AAD-8327-6390-78580A2D0B13}"/>
              </a:ext>
            </a:extLst>
          </p:cNvPr>
          <p:cNvSpPr txBox="1"/>
          <p:nvPr/>
        </p:nvSpPr>
        <p:spPr>
          <a:xfrm>
            <a:off x="7847378" y="4189074"/>
            <a:ext cx="4296304" cy="3900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Attivazione su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molteplici piattaforme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integrazioni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con ulteriori tecnologie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D4224C0-8F33-1410-C161-E15166C61BFA}"/>
              </a:ext>
            </a:extLst>
          </p:cNvPr>
          <p:cNvSpPr/>
          <p:nvPr/>
        </p:nvSpPr>
        <p:spPr>
          <a:xfrm>
            <a:off x="7917921" y="4819490"/>
            <a:ext cx="1322934" cy="40010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AUDIENCE DESIGN &amp; HYPERTARGETING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8A8B116-2535-37D1-8883-633C6794E2F4}"/>
              </a:ext>
            </a:extLst>
          </p:cNvPr>
          <p:cNvSpPr/>
          <p:nvPr/>
        </p:nvSpPr>
        <p:spPr>
          <a:xfrm>
            <a:off x="9305127" y="4823285"/>
            <a:ext cx="1322934" cy="40010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360° EXPERIENCE &amp; PERSONALIZATION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6249963-D08C-937B-B1A4-F72914085407}"/>
              </a:ext>
            </a:extLst>
          </p:cNvPr>
          <p:cNvSpPr/>
          <p:nvPr/>
        </p:nvSpPr>
        <p:spPr>
          <a:xfrm>
            <a:off x="10692333" y="4827080"/>
            <a:ext cx="1322934" cy="40010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PUBLISHER INTEGRATION(DSP..)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326E0D6-6581-441C-F125-0D6AE220DC3C}"/>
              </a:ext>
            </a:extLst>
          </p:cNvPr>
          <p:cNvSpPr txBox="1"/>
          <p:nvPr/>
        </p:nvSpPr>
        <p:spPr>
          <a:xfrm>
            <a:off x="591181" y="4192316"/>
            <a:ext cx="3848635" cy="38628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r" defTabSz="914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Arricchimento dei dati proprietari con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molteplici informazioni esterne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7A2AECC-A7AD-3C65-1388-A30E24ECFCC0}"/>
              </a:ext>
            </a:extLst>
          </p:cNvPr>
          <p:cNvSpPr/>
          <p:nvPr/>
        </p:nvSpPr>
        <p:spPr>
          <a:xfrm>
            <a:off x="398197" y="4831923"/>
            <a:ext cx="1322934" cy="400109"/>
          </a:xfrm>
          <a:prstGeom prst="rect">
            <a:avLst/>
          </a:prstGeom>
          <a:noFill/>
          <a:ln w="1905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3° PARTY INTEGRATION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C81FBD1-8ECF-D397-9C89-419B86D994DE}"/>
              </a:ext>
            </a:extLst>
          </p:cNvPr>
          <p:cNvSpPr/>
          <p:nvPr/>
        </p:nvSpPr>
        <p:spPr>
          <a:xfrm>
            <a:off x="1785403" y="4835718"/>
            <a:ext cx="1322934" cy="400109"/>
          </a:xfrm>
          <a:prstGeom prst="rect">
            <a:avLst/>
          </a:prstGeom>
          <a:noFill/>
          <a:ln w="1905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CRM, DMP &amp; CDP ENRICHMENT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A5775AA-EE7D-9B59-5C32-56051DAF009A}"/>
              </a:ext>
            </a:extLst>
          </p:cNvPr>
          <p:cNvSpPr/>
          <p:nvPr/>
        </p:nvSpPr>
        <p:spPr>
          <a:xfrm>
            <a:off x="3172609" y="4839513"/>
            <a:ext cx="1322934" cy="400109"/>
          </a:xfrm>
          <a:prstGeom prst="rect">
            <a:avLst/>
          </a:prstGeom>
          <a:noFill/>
          <a:ln w="1905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DATA MONETIZATION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80A4F19-9423-4FA0-2043-294CF6B7E6BA}"/>
              </a:ext>
            </a:extLst>
          </p:cNvPr>
          <p:cNvSpPr/>
          <p:nvPr/>
        </p:nvSpPr>
        <p:spPr>
          <a:xfrm>
            <a:off x="342470" y="2825557"/>
            <a:ext cx="1322934" cy="4001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1° PARTY DATA PROFILING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852E098-E13A-F291-4AB0-EFDB08157B09}"/>
              </a:ext>
            </a:extLst>
          </p:cNvPr>
          <p:cNvSpPr/>
          <p:nvPr/>
        </p:nvSpPr>
        <p:spPr>
          <a:xfrm>
            <a:off x="1729676" y="2829352"/>
            <a:ext cx="1322934" cy="4001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GDPR CONSENT MANAGEMENT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53F30B4-1224-B525-4BBC-B13D6EDE035D}"/>
              </a:ext>
            </a:extLst>
          </p:cNvPr>
          <p:cNvSpPr/>
          <p:nvPr/>
        </p:nvSpPr>
        <p:spPr>
          <a:xfrm>
            <a:off x="3116882" y="2833147"/>
            <a:ext cx="1322934" cy="4001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CUSTOMER ANONIMIZATION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0DCBE03-F371-23DB-0FC5-404C49EC5EDB}"/>
              </a:ext>
            </a:extLst>
          </p:cNvPr>
          <p:cNvSpPr txBox="1"/>
          <p:nvPr/>
        </p:nvSpPr>
        <p:spPr>
          <a:xfrm>
            <a:off x="814719" y="2177106"/>
            <a:ext cx="3697105" cy="60181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r" defTabSz="9140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Raccolta 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consenso dell’utente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mediante un identificativo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persistente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57D171A-6901-7AF0-D4C0-AACE0435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350"/>
            <a:ext cx="11607899" cy="750361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La risposta TNC al nuovo contesto </a:t>
            </a:r>
            <a:r>
              <a:rPr lang="it-IT" dirty="0" err="1">
                <a:latin typeface="+mn-lt"/>
              </a:rPr>
              <a:t>omnichannel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F18AF-AA6B-8B41-6D4B-315EB9858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573" y="2154068"/>
            <a:ext cx="3573509" cy="34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A0D44B7F-7115-4046-79D4-0DEC2AE4DA56}"/>
              </a:ext>
            </a:extLst>
          </p:cNvPr>
          <p:cNvSpPr txBox="1"/>
          <p:nvPr/>
        </p:nvSpPr>
        <p:spPr>
          <a:xfrm>
            <a:off x="383458" y="950508"/>
            <a:ext cx="11175130" cy="54851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 defTabSz="914022">
              <a:defRPr/>
            </a:pP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La nostra soluzione consente di costruire un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Data Bucket </a:t>
            </a: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con molteplici dati proprietari e non,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salvati in cloud e protetti secondo le norme del GDPR</a:t>
            </a: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lvl="0" defTabSz="914022">
              <a:defRPr/>
            </a:pP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Questi dati vengono aggregati con un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unico identificativo </a:t>
            </a: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per poi essere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attivati su molteplici piattaforme e in varie fasi del customer journey</a:t>
            </a:r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id="{C929423D-BDAD-8A6E-AB37-8911E389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1"/>
            <a:ext cx="11305206" cy="720378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Il flusso di attivazione del TNC </a:t>
            </a:r>
            <a:r>
              <a:rPr lang="it-IT" dirty="0" err="1">
                <a:latin typeface="+mn-lt"/>
              </a:rPr>
              <a:t>iD</a:t>
            </a:r>
            <a:endParaRPr lang="it-IT" dirty="0">
              <a:latin typeface="+mn-lt"/>
            </a:endParaRPr>
          </a:p>
        </p:txBody>
      </p:sp>
      <p:sp>
        <p:nvSpPr>
          <p:cNvPr id="78" name="Google Shape;1025;p57">
            <a:extLst>
              <a:ext uri="{FF2B5EF4-FFF2-40B4-BE49-F238E27FC236}">
                <a16:creationId xmlns:a16="http://schemas.microsoft.com/office/drawing/2014/main" id="{455401AA-DF08-1638-623E-9D64E59161C6}"/>
              </a:ext>
            </a:extLst>
          </p:cNvPr>
          <p:cNvSpPr/>
          <p:nvPr/>
        </p:nvSpPr>
        <p:spPr>
          <a:xfrm>
            <a:off x="696976" y="2601017"/>
            <a:ext cx="917929" cy="26584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35981" tIns="45676" rIns="35981" bIns="45676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0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" name="Google Shape;1037;p57">
            <a:extLst>
              <a:ext uri="{FF2B5EF4-FFF2-40B4-BE49-F238E27FC236}">
                <a16:creationId xmlns:a16="http://schemas.microsoft.com/office/drawing/2014/main" id="{1B999758-609E-56ED-15A4-4E429A707848}"/>
              </a:ext>
            </a:extLst>
          </p:cNvPr>
          <p:cNvSpPr txBox="1"/>
          <p:nvPr/>
        </p:nvSpPr>
        <p:spPr>
          <a:xfrm>
            <a:off x="644332" y="2633195"/>
            <a:ext cx="1023215" cy="3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91377" rIns="91377" bIns="9137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049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Touchpoints</a:t>
            </a:r>
            <a:endParaRPr kumimoji="0" sz="1049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1" name="Google Shape;1038;p57">
            <a:extLst>
              <a:ext uri="{FF2B5EF4-FFF2-40B4-BE49-F238E27FC236}">
                <a16:creationId xmlns:a16="http://schemas.microsoft.com/office/drawing/2014/main" id="{49939C3D-B10D-A614-1A46-CD06FB6B7E38}"/>
              </a:ext>
            </a:extLst>
          </p:cNvPr>
          <p:cNvSpPr txBox="1"/>
          <p:nvPr/>
        </p:nvSpPr>
        <p:spPr>
          <a:xfrm>
            <a:off x="763133" y="3205290"/>
            <a:ext cx="785614" cy="46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91377" rIns="91377" bIns="9137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Owned Properties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2" name="Google Shape;1039;p57">
            <a:extLst>
              <a:ext uri="{FF2B5EF4-FFF2-40B4-BE49-F238E27FC236}">
                <a16:creationId xmlns:a16="http://schemas.microsoft.com/office/drawing/2014/main" id="{E33ED4C6-3C71-9A41-4F37-940101C2A604}"/>
              </a:ext>
            </a:extLst>
          </p:cNvPr>
          <p:cNvSpPr txBox="1"/>
          <p:nvPr/>
        </p:nvSpPr>
        <p:spPr>
          <a:xfrm>
            <a:off x="763133" y="3978395"/>
            <a:ext cx="785614" cy="46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91377" rIns="91377" bIns="9137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Network Websites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3" name="Google Shape;1040;p57">
            <a:extLst>
              <a:ext uri="{FF2B5EF4-FFF2-40B4-BE49-F238E27FC236}">
                <a16:creationId xmlns:a16="http://schemas.microsoft.com/office/drawing/2014/main" id="{996BF7E2-5700-57F6-1CEE-79975D84FA5C}"/>
              </a:ext>
            </a:extLst>
          </p:cNvPr>
          <p:cNvSpPr txBox="1"/>
          <p:nvPr/>
        </p:nvSpPr>
        <p:spPr>
          <a:xfrm>
            <a:off x="763133" y="4720362"/>
            <a:ext cx="785614" cy="32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91377" rIns="91377" bIns="9137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Device Apps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6" name="Google Shape;1042;p57">
            <a:extLst>
              <a:ext uri="{FF2B5EF4-FFF2-40B4-BE49-F238E27FC236}">
                <a16:creationId xmlns:a16="http://schemas.microsoft.com/office/drawing/2014/main" id="{1AF1C8A3-3A9F-A0B5-DC22-7DCB93D46B9D}"/>
              </a:ext>
            </a:extLst>
          </p:cNvPr>
          <p:cNvCxnSpPr>
            <a:cxnSpLocks/>
          </p:cNvCxnSpPr>
          <p:nvPr/>
        </p:nvCxnSpPr>
        <p:spPr>
          <a:xfrm>
            <a:off x="846144" y="3627842"/>
            <a:ext cx="619592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1043;p57">
            <a:extLst>
              <a:ext uri="{FF2B5EF4-FFF2-40B4-BE49-F238E27FC236}">
                <a16:creationId xmlns:a16="http://schemas.microsoft.com/office/drawing/2014/main" id="{92489C3E-C1B4-AB2B-D684-E69FFF90B4A9}"/>
              </a:ext>
            </a:extLst>
          </p:cNvPr>
          <p:cNvCxnSpPr>
            <a:cxnSpLocks/>
          </p:cNvCxnSpPr>
          <p:nvPr/>
        </p:nvCxnSpPr>
        <p:spPr>
          <a:xfrm>
            <a:off x="846144" y="4367925"/>
            <a:ext cx="619592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1044;p57">
            <a:extLst>
              <a:ext uri="{FF2B5EF4-FFF2-40B4-BE49-F238E27FC236}">
                <a16:creationId xmlns:a16="http://schemas.microsoft.com/office/drawing/2014/main" id="{85A143CB-9301-3A07-5A1C-8732020F8C6F}"/>
              </a:ext>
            </a:extLst>
          </p:cNvPr>
          <p:cNvCxnSpPr>
            <a:cxnSpLocks/>
          </p:cNvCxnSpPr>
          <p:nvPr/>
        </p:nvCxnSpPr>
        <p:spPr>
          <a:xfrm>
            <a:off x="846144" y="5138954"/>
            <a:ext cx="619592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" name="Group 127">
            <a:extLst>
              <a:ext uri="{FF2B5EF4-FFF2-40B4-BE49-F238E27FC236}">
                <a16:creationId xmlns:a16="http://schemas.microsoft.com/office/drawing/2014/main" id="{F46F811D-C2F0-A3A4-DE17-4A59E758B8DF}"/>
              </a:ext>
            </a:extLst>
          </p:cNvPr>
          <p:cNvGrpSpPr>
            <a:grpSpLocks noChangeAspect="1"/>
          </p:cNvGrpSpPr>
          <p:nvPr/>
        </p:nvGrpSpPr>
        <p:grpSpPr>
          <a:xfrm>
            <a:off x="1027295" y="3023725"/>
            <a:ext cx="257290" cy="307552"/>
            <a:chOff x="5360017" y="2981915"/>
            <a:chExt cx="311483" cy="372331"/>
          </a:xfrm>
        </p:grpSpPr>
        <p:pic>
          <p:nvPicPr>
            <p:cNvPr id="91" name="Picture 11" descr="Data Icon 2921752">
              <a:extLst>
                <a:ext uri="{FF2B5EF4-FFF2-40B4-BE49-F238E27FC236}">
                  <a16:creationId xmlns:a16="http://schemas.microsoft.com/office/drawing/2014/main" id="{ACBB336D-B898-94CF-D271-85DAA3F54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424" y="2981915"/>
              <a:ext cx="159840" cy="15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5" descr="give Icon 1334446">
              <a:extLst>
                <a:ext uri="{FF2B5EF4-FFF2-40B4-BE49-F238E27FC236}">
                  <a16:creationId xmlns:a16="http://schemas.microsoft.com/office/drawing/2014/main" id="{A678D2B5-91DF-C758-35E5-A74350E9A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017" y="3042763"/>
              <a:ext cx="311483" cy="31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670288F2-1E8F-8D73-5066-D14A9A1357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6" y="3749177"/>
            <a:ext cx="258708" cy="258708"/>
          </a:xfrm>
          <a:prstGeom prst="rect">
            <a:avLst/>
          </a:prstGeom>
        </p:spPr>
      </p:pic>
      <p:pic>
        <p:nvPicPr>
          <p:cNvPr id="94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82123DB-E6A3-C6A8-C54E-0531B517CA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6" y="4476386"/>
            <a:ext cx="258708" cy="25870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1A5369-7267-38B5-C668-B47413757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924" y="3624312"/>
            <a:ext cx="78305" cy="812800"/>
          </a:xfrm>
          <a:prstGeom prst="rect">
            <a:avLst/>
          </a:prstGeom>
        </p:spPr>
      </p:pic>
      <p:sp>
        <p:nvSpPr>
          <p:cNvPr id="96" name="Google Shape;1029;p57">
            <a:extLst>
              <a:ext uri="{FF2B5EF4-FFF2-40B4-BE49-F238E27FC236}">
                <a16:creationId xmlns:a16="http://schemas.microsoft.com/office/drawing/2014/main" id="{83CC8D5C-5820-8A48-FB6C-A6D62956901C}"/>
              </a:ext>
            </a:extLst>
          </p:cNvPr>
          <p:cNvSpPr/>
          <p:nvPr/>
        </p:nvSpPr>
        <p:spPr>
          <a:xfrm rot="16200000">
            <a:off x="1220111" y="3795727"/>
            <a:ext cx="1680469" cy="2804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5760">
                <a:srgbClr val="7030A0"/>
              </a:gs>
              <a:gs pos="20000">
                <a:srgbClr val="FAB414"/>
              </a:gs>
              <a:gs pos="88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</a:rPr>
              <a:t>Consent Collection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9FA2145C-B714-1DD8-39F8-EC46D55B6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996" y="3624312"/>
            <a:ext cx="78305" cy="812800"/>
          </a:xfrm>
          <a:prstGeom prst="rect">
            <a:avLst/>
          </a:prstGeom>
        </p:spPr>
      </p:pic>
      <p:sp>
        <p:nvSpPr>
          <p:cNvPr id="117" name="Google Shape;1037;p57">
            <a:extLst>
              <a:ext uri="{FF2B5EF4-FFF2-40B4-BE49-F238E27FC236}">
                <a16:creationId xmlns:a16="http://schemas.microsoft.com/office/drawing/2014/main" id="{00382729-1077-BDA7-84B2-CC5CE3FFF89D}"/>
              </a:ext>
            </a:extLst>
          </p:cNvPr>
          <p:cNvSpPr txBox="1"/>
          <p:nvPr/>
        </p:nvSpPr>
        <p:spPr>
          <a:xfrm>
            <a:off x="2550305" y="3113991"/>
            <a:ext cx="1023215" cy="34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91377" rIns="91377" bIns="9137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049" b="1" dirty="0">
                <a:solidFill>
                  <a:srgbClr val="333333"/>
                </a:solidFill>
                <a:ea typeface="Lato" panose="020F0502020204030203" pitchFamily="34" charset="0"/>
                <a:cs typeface="Lato" panose="020F0502020204030203" pitchFamily="34" charset="0"/>
              </a:rPr>
              <a:t>Id Generation</a:t>
            </a:r>
            <a:endParaRPr kumimoji="0" sz="1049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9" name="Rounded Rectangle 6">
            <a:extLst>
              <a:ext uri="{FF2B5EF4-FFF2-40B4-BE49-F238E27FC236}">
                <a16:creationId xmlns:a16="http://schemas.microsoft.com/office/drawing/2014/main" id="{DDA71BA4-946F-7AF7-4BE8-9AB272E0F7A3}"/>
              </a:ext>
            </a:extLst>
          </p:cNvPr>
          <p:cNvSpPr/>
          <p:nvPr/>
        </p:nvSpPr>
        <p:spPr>
          <a:xfrm>
            <a:off x="4069745" y="2541231"/>
            <a:ext cx="1492389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Demo &amp; Geo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0" name="Rounded Rectangle 9">
            <a:extLst>
              <a:ext uri="{FF2B5EF4-FFF2-40B4-BE49-F238E27FC236}">
                <a16:creationId xmlns:a16="http://schemas.microsoft.com/office/drawing/2014/main" id="{A28BAB02-2CE4-9F5D-B217-170396F3E70F}"/>
              </a:ext>
            </a:extLst>
          </p:cNvPr>
          <p:cNvSpPr/>
          <p:nvPr/>
        </p:nvSpPr>
        <p:spPr>
          <a:xfrm>
            <a:off x="4069745" y="3175808"/>
            <a:ext cx="1492389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Onsite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Behavioral Data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1" name="Rounded Rectangle 10">
            <a:extLst>
              <a:ext uri="{FF2B5EF4-FFF2-40B4-BE49-F238E27FC236}">
                <a16:creationId xmlns:a16="http://schemas.microsoft.com/office/drawing/2014/main" id="{89D5A6C7-B199-E207-7E4F-74502C124DF1}"/>
              </a:ext>
            </a:extLst>
          </p:cNvPr>
          <p:cNvSpPr/>
          <p:nvPr/>
        </p:nvSpPr>
        <p:spPr>
          <a:xfrm>
            <a:off x="4069745" y="3810385"/>
            <a:ext cx="1492389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Engagement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2" name="Rounded Rectangle 11">
            <a:extLst>
              <a:ext uri="{FF2B5EF4-FFF2-40B4-BE49-F238E27FC236}">
                <a16:creationId xmlns:a16="http://schemas.microsoft.com/office/drawing/2014/main" id="{CF6BDEBA-0509-0B12-F70E-7BECD4E54A27}"/>
              </a:ext>
            </a:extLst>
          </p:cNvPr>
          <p:cNvSpPr/>
          <p:nvPr/>
        </p:nvSpPr>
        <p:spPr>
          <a:xfrm>
            <a:off x="4069745" y="4444962"/>
            <a:ext cx="1492389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Purchasing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3" name="Rounded Rectangle 12">
            <a:extLst>
              <a:ext uri="{FF2B5EF4-FFF2-40B4-BE49-F238E27FC236}">
                <a16:creationId xmlns:a16="http://schemas.microsoft.com/office/drawing/2014/main" id="{205D6C84-FEFA-E087-2DA6-A3EDC5D14ADF}"/>
              </a:ext>
            </a:extLst>
          </p:cNvPr>
          <p:cNvSpPr/>
          <p:nvPr/>
        </p:nvSpPr>
        <p:spPr>
          <a:xfrm>
            <a:off x="4069745" y="5064934"/>
            <a:ext cx="1492389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Mobile &amp; Device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4" name="Oval 50">
            <a:extLst>
              <a:ext uri="{FF2B5EF4-FFF2-40B4-BE49-F238E27FC236}">
                <a16:creationId xmlns:a16="http://schemas.microsoft.com/office/drawing/2014/main" id="{BC4E93B0-6503-A1BC-384E-4E3153C9D08B}"/>
              </a:ext>
            </a:extLst>
          </p:cNvPr>
          <p:cNvSpPr>
            <a:spLocks noChangeAspect="1"/>
          </p:cNvSpPr>
          <p:nvPr/>
        </p:nvSpPr>
        <p:spPr>
          <a:xfrm>
            <a:off x="3889746" y="2549238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25" name="Oval 50">
            <a:extLst>
              <a:ext uri="{FF2B5EF4-FFF2-40B4-BE49-F238E27FC236}">
                <a16:creationId xmlns:a16="http://schemas.microsoft.com/office/drawing/2014/main" id="{F4A02D7E-CBE1-2154-7720-0850690D3D78}"/>
              </a:ext>
            </a:extLst>
          </p:cNvPr>
          <p:cNvSpPr>
            <a:spLocks noChangeAspect="1"/>
          </p:cNvSpPr>
          <p:nvPr/>
        </p:nvSpPr>
        <p:spPr>
          <a:xfrm>
            <a:off x="3889746" y="3174511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26" name="Oval 50">
            <a:extLst>
              <a:ext uri="{FF2B5EF4-FFF2-40B4-BE49-F238E27FC236}">
                <a16:creationId xmlns:a16="http://schemas.microsoft.com/office/drawing/2014/main" id="{2390B624-E0A6-C86A-F019-C8A18F2CFFFA}"/>
              </a:ext>
            </a:extLst>
          </p:cNvPr>
          <p:cNvSpPr>
            <a:spLocks noChangeAspect="1"/>
          </p:cNvSpPr>
          <p:nvPr/>
        </p:nvSpPr>
        <p:spPr>
          <a:xfrm>
            <a:off x="3889746" y="3799784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27" name="Oval 50">
            <a:extLst>
              <a:ext uri="{FF2B5EF4-FFF2-40B4-BE49-F238E27FC236}">
                <a16:creationId xmlns:a16="http://schemas.microsoft.com/office/drawing/2014/main" id="{A78AE6EF-EC1B-451C-9D9A-AD94CD73D680}"/>
              </a:ext>
            </a:extLst>
          </p:cNvPr>
          <p:cNvSpPr>
            <a:spLocks noChangeAspect="1"/>
          </p:cNvSpPr>
          <p:nvPr/>
        </p:nvSpPr>
        <p:spPr>
          <a:xfrm>
            <a:off x="3889746" y="4425057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28" name="Oval 50">
            <a:extLst>
              <a:ext uri="{FF2B5EF4-FFF2-40B4-BE49-F238E27FC236}">
                <a16:creationId xmlns:a16="http://schemas.microsoft.com/office/drawing/2014/main" id="{B97EAD22-99DF-427C-8755-113ED4FC8D59}"/>
              </a:ext>
            </a:extLst>
          </p:cNvPr>
          <p:cNvSpPr>
            <a:spLocks noChangeAspect="1"/>
          </p:cNvSpPr>
          <p:nvPr/>
        </p:nvSpPr>
        <p:spPr>
          <a:xfrm>
            <a:off x="3889746" y="5068937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129" name="Graphic 128" descr="User network outline">
            <a:extLst>
              <a:ext uri="{FF2B5EF4-FFF2-40B4-BE49-F238E27FC236}">
                <a16:creationId xmlns:a16="http://schemas.microsoft.com/office/drawing/2014/main" id="{AA5CF0F8-653B-A08E-6528-0132DF3AE7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8964" y="3192171"/>
            <a:ext cx="313184" cy="313184"/>
          </a:xfrm>
          <a:prstGeom prst="rect">
            <a:avLst/>
          </a:prstGeom>
        </p:spPr>
      </p:pic>
      <p:pic>
        <p:nvPicPr>
          <p:cNvPr id="130" name="Graphic 129" descr="User outline">
            <a:extLst>
              <a:ext uri="{FF2B5EF4-FFF2-40B4-BE49-F238E27FC236}">
                <a16:creationId xmlns:a16="http://schemas.microsoft.com/office/drawing/2014/main" id="{D72FEDFB-5EF4-41F0-309B-1C97966B95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3154" y="2566816"/>
            <a:ext cx="313184" cy="313184"/>
          </a:xfrm>
          <a:prstGeom prst="rect">
            <a:avLst/>
          </a:prstGeom>
        </p:spPr>
      </p:pic>
      <p:pic>
        <p:nvPicPr>
          <p:cNvPr id="131" name="Graphic 130" descr="Stream outline">
            <a:extLst>
              <a:ext uri="{FF2B5EF4-FFF2-40B4-BE49-F238E27FC236}">
                <a16:creationId xmlns:a16="http://schemas.microsoft.com/office/drawing/2014/main" id="{4E33BAAE-3AB4-6421-9891-B2567F788B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908623" y="5085567"/>
            <a:ext cx="326740" cy="326740"/>
          </a:xfrm>
          <a:prstGeom prst="rect">
            <a:avLst/>
          </a:prstGeom>
        </p:spPr>
      </p:pic>
      <p:pic>
        <p:nvPicPr>
          <p:cNvPr id="132" name="Graphic 131" descr="Flying Money outline">
            <a:extLst>
              <a:ext uri="{FF2B5EF4-FFF2-40B4-BE49-F238E27FC236}">
                <a16:creationId xmlns:a16="http://schemas.microsoft.com/office/drawing/2014/main" id="{06E81EC3-681C-E8D6-5DFC-521FB5E1F04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1012" y="4470460"/>
            <a:ext cx="264592" cy="264592"/>
          </a:xfrm>
          <a:prstGeom prst="rect">
            <a:avLst/>
          </a:prstGeom>
        </p:spPr>
      </p:pic>
      <p:pic>
        <p:nvPicPr>
          <p:cNvPr id="133" name="Graphic 132" descr="Spider web outline">
            <a:extLst>
              <a:ext uri="{FF2B5EF4-FFF2-40B4-BE49-F238E27FC236}">
                <a16:creationId xmlns:a16="http://schemas.microsoft.com/office/drawing/2014/main" id="{1A2EBE73-AAF5-BF19-C7A2-50F146E3E94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46878" y="3859932"/>
            <a:ext cx="251912" cy="25191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278B05F-4323-96D2-DEFD-95B705A8B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176" y="3624312"/>
            <a:ext cx="78305" cy="812800"/>
          </a:xfrm>
          <a:prstGeom prst="rect">
            <a:avLst/>
          </a:prstGeom>
        </p:spPr>
      </p:pic>
      <p:sp>
        <p:nvSpPr>
          <p:cNvPr id="136" name="Google Shape;1029;p57">
            <a:extLst>
              <a:ext uri="{FF2B5EF4-FFF2-40B4-BE49-F238E27FC236}">
                <a16:creationId xmlns:a16="http://schemas.microsoft.com/office/drawing/2014/main" id="{43CCF440-2239-466F-0554-B756C4E55E41}"/>
              </a:ext>
            </a:extLst>
          </p:cNvPr>
          <p:cNvSpPr/>
          <p:nvPr/>
        </p:nvSpPr>
        <p:spPr>
          <a:xfrm rot="16200000">
            <a:off x="5331542" y="3789993"/>
            <a:ext cx="1680469" cy="2804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5760">
                <a:srgbClr val="7030A0"/>
              </a:gs>
              <a:gs pos="20000">
                <a:srgbClr val="FAB414"/>
              </a:gs>
              <a:gs pos="88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</a:rPr>
              <a:t>Data Integration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79853F3-07B2-A3C3-5050-99C331A87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960" y="3624312"/>
            <a:ext cx="78305" cy="8128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5D58B8B-C580-1A81-B88D-9E3F66A46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3624312"/>
            <a:ext cx="78305" cy="8128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305A892-8C73-4199-73AB-576110D5B04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637" y="3120506"/>
            <a:ext cx="1756242" cy="175624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BA86109D-7D5C-2DA6-CFAF-CD0B3FC9162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921" y="3411296"/>
            <a:ext cx="1091860" cy="1095802"/>
          </a:xfrm>
          <a:prstGeom prst="rect">
            <a:avLst/>
          </a:prstGeom>
        </p:spPr>
      </p:pic>
      <p:sp>
        <p:nvSpPr>
          <p:cNvPr id="141" name="Rounded Rectangle 24">
            <a:extLst>
              <a:ext uri="{FF2B5EF4-FFF2-40B4-BE49-F238E27FC236}">
                <a16:creationId xmlns:a16="http://schemas.microsoft.com/office/drawing/2014/main" id="{C46A779F-19C6-2E36-71E7-B83527FDFA85}"/>
              </a:ext>
            </a:extLst>
          </p:cNvPr>
          <p:cNvSpPr/>
          <p:nvPr/>
        </p:nvSpPr>
        <p:spPr>
          <a:xfrm>
            <a:off x="9685792" y="2643841"/>
            <a:ext cx="1490400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Direct E-mail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2" name="Rounded Rectangle 25">
            <a:extLst>
              <a:ext uri="{FF2B5EF4-FFF2-40B4-BE49-F238E27FC236}">
                <a16:creationId xmlns:a16="http://schemas.microsoft.com/office/drawing/2014/main" id="{FE52FA00-B72A-A66B-B4D0-4C985B81A6CB}"/>
              </a:ext>
            </a:extLst>
          </p:cNvPr>
          <p:cNvSpPr/>
          <p:nvPr/>
        </p:nvSpPr>
        <p:spPr>
          <a:xfrm>
            <a:off x="9685792" y="3260099"/>
            <a:ext cx="1490400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Push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Notifications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3" name="Rounded Rectangle 26">
            <a:extLst>
              <a:ext uri="{FF2B5EF4-FFF2-40B4-BE49-F238E27FC236}">
                <a16:creationId xmlns:a16="http://schemas.microsoft.com/office/drawing/2014/main" id="{B3D32F75-87A8-1A66-DDA1-6E76C5C89E27}"/>
              </a:ext>
            </a:extLst>
          </p:cNvPr>
          <p:cNvSpPr/>
          <p:nvPr/>
        </p:nvSpPr>
        <p:spPr>
          <a:xfrm>
            <a:off x="9685792" y="3894676"/>
            <a:ext cx="1490400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4" name="Rounded Rectangle 27">
            <a:extLst>
              <a:ext uri="{FF2B5EF4-FFF2-40B4-BE49-F238E27FC236}">
                <a16:creationId xmlns:a16="http://schemas.microsoft.com/office/drawing/2014/main" id="{3BBA6042-A336-8AE1-5DF1-5890F9C8C268}"/>
              </a:ext>
            </a:extLst>
          </p:cNvPr>
          <p:cNvSpPr/>
          <p:nvPr/>
        </p:nvSpPr>
        <p:spPr>
          <a:xfrm>
            <a:off x="9685792" y="4529253"/>
            <a:ext cx="1490400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5" name="Rounded Rectangle 28">
            <a:extLst>
              <a:ext uri="{FF2B5EF4-FFF2-40B4-BE49-F238E27FC236}">
                <a16:creationId xmlns:a16="http://schemas.microsoft.com/office/drawing/2014/main" id="{60DA1D53-A724-788C-4E18-103FBB60DB80}"/>
              </a:ext>
            </a:extLst>
          </p:cNvPr>
          <p:cNvSpPr/>
          <p:nvPr/>
        </p:nvSpPr>
        <p:spPr>
          <a:xfrm>
            <a:off x="9685792" y="5149225"/>
            <a:ext cx="1490400" cy="3680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Display ADV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6" name="Oval 50">
            <a:extLst>
              <a:ext uri="{FF2B5EF4-FFF2-40B4-BE49-F238E27FC236}">
                <a16:creationId xmlns:a16="http://schemas.microsoft.com/office/drawing/2014/main" id="{FB992192-C771-E65E-4BC0-3DC772D1B2E3}"/>
              </a:ext>
            </a:extLst>
          </p:cNvPr>
          <p:cNvSpPr>
            <a:spLocks noChangeAspect="1"/>
          </p:cNvSpPr>
          <p:nvPr/>
        </p:nvSpPr>
        <p:spPr>
          <a:xfrm>
            <a:off x="9505792" y="2633529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47" name="Oval 50">
            <a:extLst>
              <a:ext uri="{FF2B5EF4-FFF2-40B4-BE49-F238E27FC236}">
                <a16:creationId xmlns:a16="http://schemas.microsoft.com/office/drawing/2014/main" id="{1EE90D00-1742-4A6E-FD94-C7136C0AF99D}"/>
              </a:ext>
            </a:extLst>
          </p:cNvPr>
          <p:cNvSpPr>
            <a:spLocks noChangeAspect="1"/>
          </p:cNvSpPr>
          <p:nvPr/>
        </p:nvSpPr>
        <p:spPr>
          <a:xfrm>
            <a:off x="9505792" y="3258802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48" name="Oval 50">
            <a:extLst>
              <a:ext uri="{FF2B5EF4-FFF2-40B4-BE49-F238E27FC236}">
                <a16:creationId xmlns:a16="http://schemas.microsoft.com/office/drawing/2014/main" id="{9B9C272C-4560-5554-C937-2647C503001A}"/>
              </a:ext>
            </a:extLst>
          </p:cNvPr>
          <p:cNvSpPr>
            <a:spLocks noChangeAspect="1"/>
          </p:cNvSpPr>
          <p:nvPr/>
        </p:nvSpPr>
        <p:spPr>
          <a:xfrm>
            <a:off x="9505792" y="3884075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49" name="Oval 50">
            <a:extLst>
              <a:ext uri="{FF2B5EF4-FFF2-40B4-BE49-F238E27FC236}">
                <a16:creationId xmlns:a16="http://schemas.microsoft.com/office/drawing/2014/main" id="{ABD71183-781F-2703-C54A-CEEEE3D93FF1}"/>
              </a:ext>
            </a:extLst>
          </p:cNvPr>
          <p:cNvSpPr>
            <a:spLocks noChangeAspect="1"/>
          </p:cNvSpPr>
          <p:nvPr/>
        </p:nvSpPr>
        <p:spPr>
          <a:xfrm>
            <a:off x="9505792" y="4509348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50" name="Oval 50">
            <a:extLst>
              <a:ext uri="{FF2B5EF4-FFF2-40B4-BE49-F238E27FC236}">
                <a16:creationId xmlns:a16="http://schemas.microsoft.com/office/drawing/2014/main" id="{6F9DD68C-1ACC-166B-C7E5-6A40B378F4F0}"/>
              </a:ext>
            </a:extLst>
          </p:cNvPr>
          <p:cNvSpPr>
            <a:spLocks noChangeAspect="1"/>
          </p:cNvSpPr>
          <p:nvPr/>
        </p:nvSpPr>
        <p:spPr>
          <a:xfrm>
            <a:off x="9505792" y="5153228"/>
            <a:ext cx="360000" cy="360000"/>
          </a:xfrm>
          <a:prstGeom prst="ellipse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151" name="Graphic 150" descr="Web design outline">
            <a:extLst>
              <a:ext uri="{FF2B5EF4-FFF2-40B4-BE49-F238E27FC236}">
                <a16:creationId xmlns:a16="http://schemas.microsoft.com/office/drawing/2014/main" id="{96065F03-2E41-89E7-4D88-58EC47AF2C5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31123" y="5179339"/>
            <a:ext cx="307778" cy="307778"/>
          </a:xfrm>
          <a:prstGeom prst="rect">
            <a:avLst/>
          </a:prstGeom>
        </p:spPr>
      </p:pic>
      <p:pic>
        <p:nvPicPr>
          <p:cNvPr id="152" name="Graphic 151" descr="Online Network outline">
            <a:extLst>
              <a:ext uri="{FF2B5EF4-FFF2-40B4-BE49-F238E27FC236}">
                <a16:creationId xmlns:a16="http://schemas.microsoft.com/office/drawing/2014/main" id="{3231FDE0-1A77-AA76-A982-62E88002509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31123" y="4534611"/>
            <a:ext cx="304872" cy="304872"/>
          </a:xfrm>
          <a:prstGeom prst="rect">
            <a:avLst/>
          </a:prstGeom>
        </p:spPr>
      </p:pic>
      <p:pic>
        <p:nvPicPr>
          <p:cNvPr id="153" name="Graphic 152" descr="Email outline">
            <a:extLst>
              <a:ext uri="{FF2B5EF4-FFF2-40B4-BE49-F238E27FC236}">
                <a16:creationId xmlns:a16="http://schemas.microsoft.com/office/drawing/2014/main" id="{96826DC4-04E5-9A70-6EDC-CDB97960B47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541051" y="2665151"/>
            <a:ext cx="285096" cy="285096"/>
          </a:xfrm>
          <a:prstGeom prst="rect">
            <a:avLst/>
          </a:prstGeom>
        </p:spPr>
      </p:pic>
      <p:pic>
        <p:nvPicPr>
          <p:cNvPr id="154" name="Graphic 153" descr="Chat bubble outline">
            <a:extLst>
              <a:ext uri="{FF2B5EF4-FFF2-40B4-BE49-F238E27FC236}">
                <a16:creationId xmlns:a16="http://schemas.microsoft.com/office/drawing/2014/main" id="{718C5143-EE5E-7B72-46F5-D9C0E9A324E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541051" y="3938603"/>
            <a:ext cx="284846" cy="284846"/>
          </a:xfrm>
          <a:prstGeom prst="rect">
            <a:avLst/>
          </a:prstGeom>
        </p:spPr>
      </p:pic>
      <p:pic>
        <p:nvPicPr>
          <p:cNvPr id="155" name="Graphic 154" descr="Bell outline">
            <a:extLst>
              <a:ext uri="{FF2B5EF4-FFF2-40B4-BE49-F238E27FC236}">
                <a16:creationId xmlns:a16="http://schemas.microsoft.com/office/drawing/2014/main" id="{5218FC13-E8A7-FE8D-E18D-511444DAD2D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531123" y="3290213"/>
            <a:ext cx="307777" cy="30777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C4ECC979-E581-A3C0-0325-766C677BF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968" y="3624312"/>
            <a:ext cx="78305" cy="812800"/>
          </a:xfrm>
          <a:prstGeom prst="rect">
            <a:avLst/>
          </a:prstGeom>
        </p:spPr>
      </p:pic>
      <p:sp>
        <p:nvSpPr>
          <p:cNvPr id="157" name="Google Shape;1029;p57">
            <a:extLst>
              <a:ext uri="{FF2B5EF4-FFF2-40B4-BE49-F238E27FC236}">
                <a16:creationId xmlns:a16="http://schemas.microsoft.com/office/drawing/2014/main" id="{A0324549-A314-D727-557D-59A9DDC966CE}"/>
              </a:ext>
            </a:extLst>
          </p:cNvPr>
          <p:cNvSpPr/>
          <p:nvPr/>
        </p:nvSpPr>
        <p:spPr>
          <a:xfrm rot="16200000">
            <a:off x="8067846" y="3832606"/>
            <a:ext cx="1680469" cy="2804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45760">
                <a:srgbClr val="7030A0"/>
              </a:gs>
              <a:gs pos="20000">
                <a:srgbClr val="FAB414"/>
              </a:gs>
              <a:gs pos="88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</a:rPr>
              <a:t>CJ Management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4D0BB43C-1628-770B-6441-E78299E84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64" y="3624312"/>
            <a:ext cx="78305" cy="812800"/>
          </a:xfrm>
          <a:prstGeom prst="rect">
            <a:avLst/>
          </a:prstGeom>
        </p:spPr>
      </p:pic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B7D8ADB1-450A-CAC6-2F05-505E5404D50E}"/>
              </a:ext>
            </a:extLst>
          </p:cNvPr>
          <p:cNvCxnSpPr>
            <a:cxnSpLocks/>
            <a:endCxn id="139" idx="2"/>
          </p:cNvCxnSpPr>
          <p:nvPr/>
        </p:nvCxnSpPr>
        <p:spPr>
          <a:xfrm flipV="1">
            <a:off x="7258513" y="4876748"/>
            <a:ext cx="289245" cy="9990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3D079592-5A96-7A4E-CD0D-DD87017142FB}"/>
              </a:ext>
            </a:extLst>
          </p:cNvPr>
          <p:cNvCxnSpPr>
            <a:cxnSpLocks/>
            <a:stCxn id="78" idx="2"/>
          </p:cNvCxnSpPr>
          <p:nvPr/>
        </p:nvCxnSpPr>
        <p:spPr>
          <a:xfrm rot="16200000" flipH="1">
            <a:off x="2454976" y="3960431"/>
            <a:ext cx="616371" cy="3214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9D6AABD-DF16-8DD8-C422-D9D9477C18DD}"/>
              </a:ext>
            </a:extLst>
          </p:cNvPr>
          <p:cNvCxnSpPr>
            <a:cxnSpLocks/>
          </p:cNvCxnSpPr>
          <p:nvPr/>
        </p:nvCxnSpPr>
        <p:spPr>
          <a:xfrm>
            <a:off x="695709" y="2206365"/>
            <a:ext cx="3387599" cy="0"/>
          </a:xfrm>
          <a:prstGeom prst="line">
            <a:avLst/>
          </a:prstGeom>
          <a:ln w="12700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F4C9A6E7-31BA-9D26-0006-6ED18B490B95}"/>
              </a:ext>
            </a:extLst>
          </p:cNvPr>
          <p:cNvSpPr txBox="1"/>
          <p:nvPr/>
        </p:nvSpPr>
        <p:spPr>
          <a:xfrm>
            <a:off x="1264114" y="2052477"/>
            <a:ext cx="2250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E70C1"/>
                </a:solidFill>
                <a:ea typeface="Lato" panose="020F0502020204030203" pitchFamily="34" charset="0"/>
                <a:cs typeface="Lato" panose="020F0502020204030203" pitchFamily="34" charset="0"/>
              </a:rPr>
              <a:t>CONSENT MANAGEMENT</a:t>
            </a:r>
            <a:endParaRPr lang="it-IT" sz="1400" b="1" dirty="0">
              <a:solidFill>
                <a:srgbClr val="0E70C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9512DF4-5D1F-ADB9-87AE-A0C7A4528E86}"/>
              </a:ext>
            </a:extLst>
          </p:cNvPr>
          <p:cNvCxnSpPr>
            <a:cxnSpLocks/>
          </p:cNvCxnSpPr>
          <p:nvPr/>
        </p:nvCxnSpPr>
        <p:spPr>
          <a:xfrm>
            <a:off x="4215604" y="2206365"/>
            <a:ext cx="3680596" cy="0"/>
          </a:xfrm>
          <a:prstGeom prst="line">
            <a:avLst/>
          </a:prstGeom>
          <a:ln w="12700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1767261-E02D-693B-8BCF-6AA96C98549B}"/>
              </a:ext>
            </a:extLst>
          </p:cNvPr>
          <p:cNvCxnSpPr>
            <a:cxnSpLocks/>
          </p:cNvCxnSpPr>
          <p:nvPr/>
        </p:nvCxnSpPr>
        <p:spPr>
          <a:xfrm>
            <a:off x="8068404" y="2206365"/>
            <a:ext cx="3387599" cy="0"/>
          </a:xfrm>
          <a:prstGeom prst="line">
            <a:avLst/>
          </a:prstGeom>
          <a:ln w="12700"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3F827980-0F0F-46CC-1C85-6C113FBCDCD6}"/>
              </a:ext>
            </a:extLst>
          </p:cNvPr>
          <p:cNvSpPr txBox="1"/>
          <p:nvPr/>
        </p:nvSpPr>
        <p:spPr>
          <a:xfrm>
            <a:off x="4709925" y="2052477"/>
            <a:ext cx="27740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45BFA"/>
                </a:solidFill>
                <a:ea typeface="Lato" panose="020F0502020204030203" pitchFamily="34" charset="0"/>
                <a:cs typeface="Lato" panose="020F0502020204030203" pitchFamily="34" charset="0"/>
              </a:rPr>
              <a:t>IDENTIFICATION &amp; ENRICHMENT</a:t>
            </a:r>
            <a:endParaRPr lang="it-IT" sz="1400" b="1" dirty="0">
              <a:solidFill>
                <a:srgbClr val="145BFA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A169D0C-0DBA-91FB-11F4-705A8885E517}"/>
              </a:ext>
            </a:extLst>
          </p:cNvPr>
          <p:cNvSpPr txBox="1"/>
          <p:nvPr/>
        </p:nvSpPr>
        <p:spPr>
          <a:xfrm>
            <a:off x="8940592" y="2046677"/>
            <a:ext cx="1490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ea typeface="Lato" panose="020F0502020204030203" pitchFamily="34" charset="0"/>
                <a:cs typeface="Lato" panose="020F0502020204030203" pitchFamily="34" charset="0"/>
              </a:rPr>
              <a:t>ACTIVATION</a:t>
            </a:r>
            <a:endParaRPr lang="it-IT" sz="1400" b="1" dirty="0">
              <a:solidFill>
                <a:srgbClr val="7030A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5441FF-4EEC-4DF4-A250-5146EC0B4D96}"/>
              </a:ext>
            </a:extLst>
          </p:cNvPr>
          <p:cNvSpPr txBox="1">
            <a:spLocks/>
          </p:cNvSpPr>
          <p:nvPr/>
        </p:nvSpPr>
        <p:spPr>
          <a:xfrm>
            <a:off x="3045284" y="6091773"/>
            <a:ext cx="1173945" cy="100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>
                  <a:gsLst>
                    <a:gs pos="13000">
                      <a:srgbClr val="1E3264"/>
                    </a:gs>
                    <a:gs pos="36000">
                      <a:srgbClr val="2D5596"/>
                    </a:gs>
                    <a:gs pos="60000">
                      <a:srgbClr val="006EBE"/>
                    </a:gs>
                    <a:gs pos="87000">
                      <a:srgbClr val="FFBE00"/>
                    </a:gs>
                  </a:gsLst>
                  <a:lin ang="186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dirty="0">
                <a:gradFill>
                  <a:gsLst>
                    <a:gs pos="36000">
                      <a:srgbClr val="145BFA"/>
                    </a:gs>
                    <a:gs pos="60000">
                      <a:srgbClr val="7030A0"/>
                    </a:gs>
                    <a:gs pos="76000">
                      <a:srgbClr val="FFBE00"/>
                    </a:gs>
                  </a:gsLst>
                  <a:lin ang="18600000" scaled="0"/>
                </a:gradFill>
                <a:latin typeface="+mn-lt"/>
              </a:rPr>
              <a:t>500+</a:t>
            </a:r>
          </a:p>
          <a:p>
            <a:pPr algn="r"/>
            <a:r>
              <a:rPr lang="it-IT" sz="600" dirty="0">
                <a:solidFill>
                  <a:schemeClr val="bg1"/>
                </a:solidFill>
                <a:latin typeface="+mn-lt"/>
              </a:rPr>
              <a:t>a</a:t>
            </a:r>
            <a:endParaRPr lang="it-IT" sz="9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it-IT" sz="1800" dirty="0">
                <a:gradFill>
                  <a:gsLst>
                    <a:gs pos="36000">
                      <a:srgbClr val="145BFA"/>
                    </a:gs>
                    <a:gs pos="60000">
                      <a:srgbClr val="7030A0"/>
                    </a:gs>
                    <a:gs pos="76000">
                      <a:srgbClr val="FFBE00"/>
                    </a:gs>
                  </a:gsLst>
                  <a:lin ang="18600000" scaled="0"/>
                </a:gradFill>
                <a:latin typeface="+mn-lt"/>
              </a:rPr>
              <a:t>140mio </a:t>
            </a:r>
          </a:p>
          <a:p>
            <a:pPr algn="r"/>
            <a:endParaRPr lang="it-IT" sz="1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CBCE-EB20-2BC4-3447-AE6275F4B8CE}"/>
              </a:ext>
            </a:extLst>
          </p:cNvPr>
          <p:cNvSpPr txBox="1">
            <a:spLocks/>
          </p:cNvSpPr>
          <p:nvPr/>
        </p:nvSpPr>
        <p:spPr>
          <a:xfrm>
            <a:off x="4221455" y="6145748"/>
            <a:ext cx="2176857" cy="3105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3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7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Audiences </a:t>
            </a: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ready to use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ECC62E-4FB1-321F-69DF-99A334EA67F3}"/>
              </a:ext>
            </a:extLst>
          </p:cNvPr>
          <p:cNvSpPr txBox="1">
            <a:spLocks/>
          </p:cNvSpPr>
          <p:nvPr/>
        </p:nvSpPr>
        <p:spPr>
          <a:xfrm>
            <a:off x="4221455" y="6553649"/>
            <a:ext cx="2259973" cy="1753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3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7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Used </a:t>
            </a: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devices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in 90 days</a:t>
            </a:r>
            <a:endParaRPr kumimoji="0" lang="en-AU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346241-C708-7534-F90E-893D9A388834}"/>
              </a:ext>
            </a:extLst>
          </p:cNvPr>
          <p:cNvSpPr txBox="1">
            <a:spLocks/>
          </p:cNvSpPr>
          <p:nvPr/>
        </p:nvSpPr>
        <p:spPr>
          <a:xfrm>
            <a:off x="6730941" y="6202737"/>
            <a:ext cx="2317387" cy="1871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3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7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Classified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TNC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iD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(IAB taxonomy)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F4D0C9-03AF-6DFB-D184-A989ABCA3DE9}"/>
              </a:ext>
            </a:extLst>
          </p:cNvPr>
          <p:cNvSpPr txBox="1">
            <a:spLocks/>
          </p:cNvSpPr>
          <p:nvPr/>
        </p:nvSpPr>
        <p:spPr>
          <a:xfrm>
            <a:off x="6726489" y="6592461"/>
            <a:ext cx="1787017" cy="874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3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7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599" kern="1200" baseline="0">
                <a:solidFill>
                  <a:schemeClr val="bg1"/>
                </a:solidFill>
                <a:latin typeface="EYInterstate " charset="0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2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TNC </a:t>
            </a:r>
            <a:r>
              <a:rPr kumimoji="0" lang="en-AU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iD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with </a:t>
            </a: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purchase proof</a:t>
            </a:r>
          </a:p>
        </p:txBody>
      </p:sp>
      <p:cxnSp>
        <p:nvCxnSpPr>
          <p:cNvPr id="7" name="Straight Connector 149">
            <a:extLst>
              <a:ext uri="{FF2B5EF4-FFF2-40B4-BE49-F238E27FC236}">
                <a16:creationId xmlns:a16="http://schemas.microsoft.com/office/drawing/2014/main" id="{7E075577-BD27-0A4A-EC71-1D0C7BBD4E89}"/>
              </a:ext>
            </a:extLst>
          </p:cNvPr>
          <p:cNvCxnSpPr>
            <a:cxnSpLocks/>
          </p:cNvCxnSpPr>
          <p:nvPr/>
        </p:nvCxnSpPr>
        <p:spPr>
          <a:xfrm>
            <a:off x="5735960" y="6207567"/>
            <a:ext cx="0" cy="497496"/>
          </a:xfrm>
          <a:prstGeom prst="line">
            <a:avLst/>
          </a:prstGeom>
          <a:noFill/>
          <a:ln w="9525" cap="flat" cmpd="sng" algn="ctr">
            <a:solidFill>
              <a:srgbClr val="1583D5"/>
            </a:solidFill>
            <a:prstDash val="solid"/>
            <a:tailEnd type="none"/>
          </a:ln>
          <a:effectLst/>
        </p:spPr>
      </p:cxnSp>
      <p:sp>
        <p:nvSpPr>
          <p:cNvPr id="8" name="Arrow: Left-Right 51">
            <a:extLst>
              <a:ext uri="{FF2B5EF4-FFF2-40B4-BE49-F238E27FC236}">
                <a16:creationId xmlns:a16="http://schemas.microsoft.com/office/drawing/2014/main" id="{C3C2657F-CB97-5277-6826-34E8B61FB8B5}"/>
              </a:ext>
            </a:extLst>
          </p:cNvPr>
          <p:cNvSpPr/>
          <p:nvPr/>
        </p:nvSpPr>
        <p:spPr>
          <a:xfrm>
            <a:off x="4179159" y="5684615"/>
            <a:ext cx="3079354" cy="382444"/>
          </a:xfrm>
          <a:prstGeom prst="chevron">
            <a:avLst/>
          </a:prstGeom>
          <a:gradFill flip="none" rotWithShape="1">
            <a:gsLst>
              <a:gs pos="38280">
                <a:srgbClr val="7030A0"/>
              </a:gs>
              <a:gs pos="21000">
                <a:srgbClr val="FAB414"/>
              </a:gs>
              <a:gs pos="88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</a:rPr>
              <a:t>Additional Enrichment with 3° Party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AEE18D-8CDF-F222-DE45-D4612933ECF0}"/>
              </a:ext>
            </a:extLst>
          </p:cNvPr>
          <p:cNvSpPr txBox="1">
            <a:spLocks/>
          </p:cNvSpPr>
          <p:nvPr/>
        </p:nvSpPr>
        <p:spPr>
          <a:xfrm>
            <a:off x="5722777" y="6077802"/>
            <a:ext cx="949287" cy="100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b="1">
                <a:gradFill>
                  <a:gsLst>
                    <a:gs pos="13000">
                      <a:srgbClr val="1E3264"/>
                    </a:gs>
                    <a:gs pos="36000">
                      <a:srgbClr val="2D5596"/>
                    </a:gs>
                    <a:gs pos="60000">
                      <a:srgbClr val="006EBE"/>
                    </a:gs>
                    <a:gs pos="87000">
                      <a:srgbClr val="FFBE00"/>
                    </a:gs>
                  </a:gsLst>
                  <a:lin ang="186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13232" indent="-356616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 marL="1069848" indent="-356616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 marL="1426464" indent="-356616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 marL="1783080" indent="-356616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dirty="0">
                <a:gradFill>
                  <a:gsLst>
                    <a:gs pos="36000">
                      <a:srgbClr val="145BFA"/>
                    </a:gs>
                    <a:gs pos="60000">
                      <a:srgbClr val="7030A0"/>
                    </a:gs>
                    <a:gs pos="76000">
                      <a:srgbClr val="FFBE00"/>
                    </a:gs>
                  </a:gsLst>
                  <a:lin ang="18600000" scaled="0"/>
                </a:gradFill>
                <a:latin typeface="+mn-lt"/>
              </a:rPr>
              <a:t>40mio</a:t>
            </a:r>
          </a:p>
          <a:p>
            <a:r>
              <a:rPr lang="it-IT" sz="600" dirty="0">
                <a:solidFill>
                  <a:schemeClr val="bg1"/>
                </a:solidFill>
                <a:latin typeface="+mn-lt"/>
              </a:rPr>
              <a:t>a</a:t>
            </a:r>
          </a:p>
          <a:p>
            <a:r>
              <a:rPr lang="it-IT" dirty="0">
                <a:gradFill>
                  <a:gsLst>
                    <a:gs pos="36000">
                      <a:srgbClr val="145BFA"/>
                    </a:gs>
                    <a:gs pos="60000">
                      <a:srgbClr val="7030A0"/>
                    </a:gs>
                    <a:gs pos="76000">
                      <a:srgbClr val="FFBE00"/>
                    </a:gs>
                  </a:gsLst>
                  <a:lin ang="18600000" scaled="0"/>
                </a:gradFill>
                <a:latin typeface="+mn-lt"/>
              </a:rPr>
              <a:t>2,8mio</a:t>
            </a:r>
            <a:r>
              <a:rPr lang="it-IT" dirty="0">
                <a:latin typeface="+mn-lt"/>
              </a:rPr>
              <a:t> </a:t>
            </a:r>
          </a:p>
          <a:p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7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EBB1CE-924A-BB08-7A6B-A6BEEBC81BCB}"/>
              </a:ext>
            </a:extLst>
          </p:cNvPr>
          <p:cNvSpPr>
            <a:spLocks noChangeAspect="1"/>
          </p:cNvSpPr>
          <p:nvPr/>
        </p:nvSpPr>
        <p:spPr>
          <a:xfrm>
            <a:off x="4089346" y="1639170"/>
            <a:ext cx="3842872" cy="3842872"/>
          </a:xfrm>
          <a:prstGeom prst="ellipse">
            <a:avLst/>
          </a:prstGeom>
          <a:gradFill>
            <a:gsLst>
              <a:gs pos="38000">
                <a:srgbClr val="145BFA"/>
              </a:gs>
              <a:gs pos="58000">
                <a:srgbClr val="7030A0"/>
              </a:gs>
              <a:gs pos="79000">
                <a:srgbClr val="FFBE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T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30" name="Straight Connector 31">
            <a:extLst>
              <a:ext uri="{FF2B5EF4-FFF2-40B4-BE49-F238E27FC236}">
                <a16:creationId xmlns:a16="http://schemas.microsoft.com/office/drawing/2014/main" id="{2322C06E-F383-E151-0920-EE7D1FC1A585}"/>
              </a:ext>
            </a:extLst>
          </p:cNvPr>
          <p:cNvCxnSpPr>
            <a:cxnSpLocks/>
          </p:cNvCxnSpPr>
          <p:nvPr/>
        </p:nvCxnSpPr>
        <p:spPr>
          <a:xfrm flipH="1">
            <a:off x="7392144" y="2302160"/>
            <a:ext cx="3374550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oval"/>
          </a:ln>
          <a:effectLst/>
        </p:spPr>
      </p:cxnSp>
      <p:cxnSp>
        <p:nvCxnSpPr>
          <p:cNvPr id="233" name="Straight Connector 31">
            <a:extLst>
              <a:ext uri="{FF2B5EF4-FFF2-40B4-BE49-F238E27FC236}">
                <a16:creationId xmlns:a16="http://schemas.microsoft.com/office/drawing/2014/main" id="{667556EE-0C7B-E9C5-990F-EB9A68E71C6D}"/>
              </a:ext>
            </a:extLst>
          </p:cNvPr>
          <p:cNvCxnSpPr>
            <a:cxnSpLocks/>
          </p:cNvCxnSpPr>
          <p:nvPr/>
        </p:nvCxnSpPr>
        <p:spPr>
          <a:xfrm flipH="1">
            <a:off x="7932218" y="3839403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oval"/>
          </a:ln>
          <a:effectLst/>
        </p:spPr>
      </p:cxnSp>
      <p:cxnSp>
        <p:nvCxnSpPr>
          <p:cNvPr id="234" name="Straight Connector 31">
            <a:extLst>
              <a:ext uri="{FF2B5EF4-FFF2-40B4-BE49-F238E27FC236}">
                <a16:creationId xmlns:a16="http://schemas.microsoft.com/office/drawing/2014/main" id="{6643A368-9C58-2F88-EFB8-7E60B9D7F346}"/>
              </a:ext>
            </a:extLst>
          </p:cNvPr>
          <p:cNvCxnSpPr>
            <a:cxnSpLocks/>
          </p:cNvCxnSpPr>
          <p:nvPr/>
        </p:nvCxnSpPr>
        <p:spPr>
          <a:xfrm flipH="1">
            <a:off x="7219316" y="5397723"/>
            <a:ext cx="3453193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oval"/>
          </a:ln>
          <a:effectLst/>
        </p:spPr>
      </p:cxnSp>
      <p:cxnSp>
        <p:nvCxnSpPr>
          <p:cNvPr id="242" name="Straight Connector 31">
            <a:extLst>
              <a:ext uri="{FF2B5EF4-FFF2-40B4-BE49-F238E27FC236}">
                <a16:creationId xmlns:a16="http://schemas.microsoft.com/office/drawing/2014/main" id="{46133BCF-2D93-27BA-7A05-0DABC02CD78F}"/>
              </a:ext>
            </a:extLst>
          </p:cNvPr>
          <p:cNvCxnSpPr>
            <a:cxnSpLocks/>
          </p:cNvCxnSpPr>
          <p:nvPr/>
        </p:nvCxnSpPr>
        <p:spPr>
          <a:xfrm flipH="1">
            <a:off x="949661" y="3835466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43" name="Straight Connector 31">
            <a:extLst>
              <a:ext uri="{FF2B5EF4-FFF2-40B4-BE49-F238E27FC236}">
                <a16:creationId xmlns:a16="http://schemas.microsoft.com/office/drawing/2014/main" id="{559DE6D1-3DFB-F845-206E-BCB7F518B69A}"/>
              </a:ext>
            </a:extLst>
          </p:cNvPr>
          <p:cNvCxnSpPr>
            <a:cxnSpLocks/>
          </p:cNvCxnSpPr>
          <p:nvPr/>
        </p:nvCxnSpPr>
        <p:spPr>
          <a:xfrm flipH="1">
            <a:off x="1454984" y="2265928"/>
            <a:ext cx="3139685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244" name="Straight Connector 31">
            <a:extLst>
              <a:ext uri="{FF2B5EF4-FFF2-40B4-BE49-F238E27FC236}">
                <a16:creationId xmlns:a16="http://schemas.microsoft.com/office/drawing/2014/main" id="{34C3D46C-126B-5233-583B-C26B5C70C8CA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1454984" y="5397723"/>
            <a:ext cx="3347263" cy="158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headEnd type="none"/>
            <a:tailEnd type="oval"/>
          </a:ln>
          <a:effectLst/>
        </p:spPr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935F38DD-98C3-0CD3-62E8-0FE3E9FA1C24}"/>
              </a:ext>
            </a:extLst>
          </p:cNvPr>
          <p:cNvSpPr txBox="1">
            <a:spLocks/>
          </p:cNvSpPr>
          <p:nvPr/>
        </p:nvSpPr>
        <p:spPr>
          <a:xfrm>
            <a:off x="383458" y="49098"/>
            <a:ext cx="12638236" cy="54347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800" cap="all" spc="0" baseline="0">
                <a:latin typeface="Graphik Black" panose="020B0A03030202060203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  <a:lvl2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321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641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7962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283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26070063-AB9B-336E-8BB4-4FBCF0A64315}"/>
              </a:ext>
            </a:extLst>
          </p:cNvPr>
          <p:cNvSpPr/>
          <p:nvPr/>
        </p:nvSpPr>
        <p:spPr>
          <a:xfrm>
            <a:off x="8250921" y="3928899"/>
            <a:ext cx="2930726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RICONOSCIAMO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IL CLIENTE CROSS-DEVICE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CF5E5C97-7EA6-6354-661C-71A6B0C6D1D8}"/>
              </a:ext>
            </a:extLst>
          </p:cNvPr>
          <p:cNvSpPr/>
          <p:nvPr/>
        </p:nvSpPr>
        <p:spPr>
          <a:xfrm>
            <a:off x="1127448" y="2340194"/>
            <a:ext cx="3175000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GARANTIAMO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UN TRACCIMENTO PERSISTENTE END-TO-END 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7" name="Rectangle 29">
            <a:extLst>
              <a:ext uri="{FF2B5EF4-FFF2-40B4-BE49-F238E27FC236}">
                <a16:creationId xmlns:a16="http://schemas.microsoft.com/office/drawing/2014/main" id="{A256AC55-17DB-C2AB-FCBD-C6994CC5D867}"/>
              </a:ext>
            </a:extLst>
          </p:cNvPr>
          <p:cNvSpPr/>
          <p:nvPr/>
        </p:nvSpPr>
        <p:spPr>
          <a:xfrm>
            <a:off x="911424" y="5496309"/>
            <a:ext cx="3677715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ANALIZZIAMO E CREIAMO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ESPERIENZE PERSONALIZZATE PER OGNI CLIENTE 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6" name="Rectangle 29">
            <a:extLst>
              <a:ext uri="{FF2B5EF4-FFF2-40B4-BE49-F238E27FC236}">
                <a16:creationId xmlns:a16="http://schemas.microsoft.com/office/drawing/2014/main" id="{5EC6C8E9-2686-3E7A-A285-098809E14252}"/>
              </a:ext>
            </a:extLst>
          </p:cNvPr>
          <p:cNvSpPr/>
          <p:nvPr/>
        </p:nvSpPr>
        <p:spPr>
          <a:xfrm>
            <a:off x="7692689" y="2387365"/>
            <a:ext cx="3139685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OTTIMIZZIAMO 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TUTTE LE CAMPAGNE DI DIGITAL MARKETING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8" name="Rectangle 29">
            <a:extLst>
              <a:ext uri="{FF2B5EF4-FFF2-40B4-BE49-F238E27FC236}">
                <a16:creationId xmlns:a16="http://schemas.microsoft.com/office/drawing/2014/main" id="{216BFB26-7D97-FB66-770A-7FD909820CB5}"/>
              </a:ext>
            </a:extLst>
          </p:cNvPr>
          <p:cNvSpPr/>
          <p:nvPr/>
        </p:nvSpPr>
        <p:spPr>
          <a:xfrm>
            <a:off x="576821" y="3940790"/>
            <a:ext cx="3105304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MASSIMIZZIAMO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LE PERFORMANCE SU OGNI TOUCHPOINT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9" name="Rectangle 29">
            <a:extLst>
              <a:ext uri="{FF2B5EF4-FFF2-40B4-BE49-F238E27FC236}">
                <a16:creationId xmlns:a16="http://schemas.microsoft.com/office/drawing/2014/main" id="{1EDC19BF-CA9D-DD8B-9B9A-CC06723C9627}"/>
              </a:ext>
            </a:extLst>
          </p:cNvPr>
          <p:cNvSpPr/>
          <p:nvPr/>
        </p:nvSpPr>
        <p:spPr>
          <a:xfrm>
            <a:off x="7609814" y="5460082"/>
            <a:ext cx="3079007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POSSIBILITÀ 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DI HYPERTARGETING SU AUDIENCE PERSISTENTI </a:t>
            </a:r>
            <a:endParaRPr kumimoji="0" lang="it-IT" sz="14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3EE3CB-D059-75F7-316E-359AA924E233}"/>
              </a:ext>
            </a:extLst>
          </p:cNvPr>
          <p:cNvSpPr>
            <a:spLocks noChangeAspect="1"/>
          </p:cNvSpPr>
          <p:nvPr/>
        </p:nvSpPr>
        <p:spPr>
          <a:xfrm>
            <a:off x="4228782" y="1775116"/>
            <a:ext cx="3564000" cy="35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5721865F-D85D-3BAC-2FA6-05E6123AE7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84455">
            <a:off x="4200745" y="1719677"/>
            <a:ext cx="3623783" cy="3621592"/>
          </a:xfrm>
          <a:prstGeom prst="rect">
            <a:avLst/>
          </a:prstGeom>
        </p:spPr>
      </p:pic>
      <p:sp>
        <p:nvSpPr>
          <p:cNvPr id="13" name="Freeform: Shape 62">
            <a:extLst>
              <a:ext uri="{FF2B5EF4-FFF2-40B4-BE49-F238E27FC236}">
                <a16:creationId xmlns:a16="http://schemas.microsoft.com/office/drawing/2014/main" id="{10314160-10D9-CCFC-07FC-69235AEAF172}"/>
              </a:ext>
            </a:extLst>
          </p:cNvPr>
          <p:cNvSpPr/>
          <p:nvPr/>
        </p:nvSpPr>
        <p:spPr>
          <a:xfrm>
            <a:off x="6999625" y="1742332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: Shape 62">
            <a:extLst>
              <a:ext uri="{FF2B5EF4-FFF2-40B4-BE49-F238E27FC236}">
                <a16:creationId xmlns:a16="http://schemas.microsoft.com/office/drawing/2014/main" id="{D7CD9664-7401-0968-146E-6B9FE6B2EF80}"/>
              </a:ext>
            </a:extLst>
          </p:cNvPr>
          <p:cNvSpPr/>
          <p:nvPr/>
        </p:nvSpPr>
        <p:spPr>
          <a:xfrm>
            <a:off x="7674075" y="3240551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reeform: Shape 62">
            <a:extLst>
              <a:ext uri="{FF2B5EF4-FFF2-40B4-BE49-F238E27FC236}">
                <a16:creationId xmlns:a16="http://schemas.microsoft.com/office/drawing/2014/main" id="{65494AEA-BEA7-696E-EBAB-58A463B00500}"/>
              </a:ext>
            </a:extLst>
          </p:cNvPr>
          <p:cNvSpPr/>
          <p:nvPr/>
        </p:nvSpPr>
        <p:spPr>
          <a:xfrm>
            <a:off x="6999624" y="4802808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: Shape 62">
            <a:extLst>
              <a:ext uri="{FF2B5EF4-FFF2-40B4-BE49-F238E27FC236}">
                <a16:creationId xmlns:a16="http://schemas.microsoft.com/office/drawing/2014/main" id="{7B6547DE-AA5A-6C3C-3B13-9702E8E33FD9}"/>
              </a:ext>
            </a:extLst>
          </p:cNvPr>
          <p:cNvSpPr/>
          <p:nvPr/>
        </p:nvSpPr>
        <p:spPr>
          <a:xfrm>
            <a:off x="4504789" y="4802965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: Shape 62">
            <a:extLst>
              <a:ext uri="{FF2B5EF4-FFF2-40B4-BE49-F238E27FC236}">
                <a16:creationId xmlns:a16="http://schemas.microsoft.com/office/drawing/2014/main" id="{4C893807-BC8C-36A2-652D-6B291B6F4D6A}"/>
              </a:ext>
            </a:extLst>
          </p:cNvPr>
          <p:cNvSpPr/>
          <p:nvPr/>
        </p:nvSpPr>
        <p:spPr>
          <a:xfrm>
            <a:off x="3682125" y="3240551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Freeform: Shape 62">
            <a:extLst>
              <a:ext uri="{FF2B5EF4-FFF2-40B4-BE49-F238E27FC236}">
                <a16:creationId xmlns:a16="http://schemas.microsoft.com/office/drawing/2014/main" id="{DB38AEA9-5E96-1DCE-0481-D920572195AB}"/>
              </a:ext>
            </a:extLst>
          </p:cNvPr>
          <p:cNvSpPr/>
          <p:nvPr/>
        </p:nvSpPr>
        <p:spPr>
          <a:xfrm>
            <a:off x="4504789" y="1742331"/>
            <a:ext cx="594915" cy="594915"/>
          </a:xfrm>
          <a:custGeom>
            <a:avLst/>
            <a:gdLst>
              <a:gd name="connsiteX0" fmla="*/ 0 w 594915"/>
              <a:gd name="connsiteY0" fmla="*/ 297458 h 594915"/>
              <a:gd name="connsiteX1" fmla="*/ 297458 w 594915"/>
              <a:gd name="connsiteY1" fmla="*/ 0 h 594915"/>
              <a:gd name="connsiteX2" fmla="*/ 594916 w 594915"/>
              <a:gd name="connsiteY2" fmla="*/ 297458 h 594915"/>
              <a:gd name="connsiteX3" fmla="*/ 297458 w 594915"/>
              <a:gd name="connsiteY3" fmla="*/ 594916 h 594915"/>
              <a:gd name="connsiteX4" fmla="*/ 0 w 594915"/>
              <a:gd name="connsiteY4" fmla="*/ 297458 h 5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5" h="594915">
                <a:moveTo>
                  <a:pt x="0" y="297458"/>
                </a:moveTo>
                <a:cubicBezTo>
                  <a:pt x="0" y="133176"/>
                  <a:pt x="133176" y="0"/>
                  <a:pt x="297458" y="0"/>
                </a:cubicBezTo>
                <a:cubicBezTo>
                  <a:pt x="461740" y="0"/>
                  <a:pt x="594916" y="133176"/>
                  <a:pt x="594916" y="297458"/>
                </a:cubicBezTo>
                <a:cubicBezTo>
                  <a:pt x="594916" y="461740"/>
                  <a:pt x="461740" y="594916"/>
                  <a:pt x="297458" y="594916"/>
                </a:cubicBezTo>
                <a:cubicBezTo>
                  <a:pt x="133176" y="594916"/>
                  <a:pt x="0" y="461740"/>
                  <a:pt x="0" y="297458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0480" tIns="300480" rIns="300480" bIns="30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Graphic 18" descr="Hourglass 30% outline">
            <a:extLst>
              <a:ext uri="{FF2B5EF4-FFF2-40B4-BE49-F238E27FC236}">
                <a16:creationId xmlns:a16="http://schemas.microsoft.com/office/drawing/2014/main" id="{D3116BB0-4882-D226-EA6D-969EEA53D5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1142" y="3329557"/>
            <a:ext cx="445852" cy="445852"/>
          </a:xfrm>
          <a:prstGeom prst="rect">
            <a:avLst/>
          </a:prstGeom>
        </p:spPr>
      </p:pic>
      <p:pic>
        <p:nvPicPr>
          <p:cNvPr id="20" name="Graphic 19" descr="Internet Of Things outline">
            <a:extLst>
              <a:ext uri="{FF2B5EF4-FFF2-40B4-BE49-F238E27FC236}">
                <a16:creationId xmlns:a16="http://schemas.microsoft.com/office/drawing/2014/main" id="{121F96BE-E194-383C-D5E8-D6E4B4E1BF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4669" y="4901394"/>
            <a:ext cx="415153" cy="415153"/>
          </a:xfrm>
          <a:prstGeom prst="rect">
            <a:avLst/>
          </a:prstGeom>
        </p:spPr>
      </p:pic>
      <p:pic>
        <p:nvPicPr>
          <p:cNvPr id="21" name="Graphic 20" descr="Blueprint outline">
            <a:extLst>
              <a:ext uri="{FF2B5EF4-FFF2-40B4-BE49-F238E27FC236}">
                <a16:creationId xmlns:a16="http://schemas.microsoft.com/office/drawing/2014/main" id="{B060F42B-2304-4CD9-F72D-BB54B1A02F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6715" y="3302626"/>
            <a:ext cx="457200" cy="457200"/>
          </a:xfrm>
          <a:prstGeom prst="rect">
            <a:avLst/>
          </a:prstGeom>
        </p:spPr>
      </p:pic>
      <p:pic>
        <p:nvPicPr>
          <p:cNvPr id="22" name="Graphic 21" descr="Web design outline">
            <a:extLst>
              <a:ext uri="{FF2B5EF4-FFF2-40B4-BE49-F238E27FC236}">
                <a16:creationId xmlns:a16="http://schemas.microsoft.com/office/drawing/2014/main" id="{A1F3DE1C-520F-DC67-1C3A-8BC7E170CB7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7146" y="4864155"/>
            <a:ext cx="465664" cy="465664"/>
          </a:xfrm>
          <a:prstGeom prst="rect">
            <a:avLst/>
          </a:prstGeom>
        </p:spPr>
      </p:pic>
      <p:pic>
        <p:nvPicPr>
          <p:cNvPr id="23" name="Graphic 22" descr="Flying Money outline">
            <a:extLst>
              <a:ext uri="{FF2B5EF4-FFF2-40B4-BE49-F238E27FC236}">
                <a16:creationId xmlns:a16="http://schemas.microsoft.com/office/drawing/2014/main" id="{CE5FFC8E-22C8-4852-A71C-257ADB2B501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95579" y="1818402"/>
            <a:ext cx="439992" cy="4399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EAB8D7-08D4-4A9D-42DB-49970274FE9E}"/>
              </a:ext>
            </a:extLst>
          </p:cNvPr>
          <p:cNvSpPr txBox="1"/>
          <p:nvPr/>
        </p:nvSpPr>
        <p:spPr>
          <a:xfrm>
            <a:off x="383458" y="977142"/>
            <a:ext cx="11175130" cy="54851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 defTabSz="914022">
              <a:defRPr/>
            </a:pP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In risposta ai mutamenti dello scenario Digital, proponiamo un approccio </a:t>
            </a:r>
            <a:r>
              <a:rPr lang="it-IT" sz="16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totalmente innovativo </a:t>
            </a: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per i nostri clienti: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3EDF0130-BC14-3FF6-37ED-531177D6B665}"/>
              </a:ext>
            </a:extLst>
          </p:cNvPr>
          <p:cNvSpPr/>
          <p:nvPr/>
        </p:nvSpPr>
        <p:spPr>
          <a:xfrm>
            <a:off x="1559146" y="1823809"/>
            <a:ext cx="2743302" cy="3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CROLLO</a:t>
            </a:r>
            <a:r>
              <a:rPr lang="en-US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NEL TRACKING DI VENDITE E CONVERSION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7E1ED-718D-9B6F-39E9-A84902DD24F2}"/>
              </a:ext>
            </a:extLst>
          </p:cNvPr>
          <p:cNvSpPr/>
          <p:nvPr/>
        </p:nvSpPr>
        <p:spPr>
          <a:xfrm>
            <a:off x="577318" y="3372300"/>
            <a:ext cx="3105304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PERDITA</a:t>
            </a:r>
            <a:r>
              <a:rPr lang="it-IT" sz="14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DI PERFORMANCE PER TUTTI I TOOL DEL MARTECH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5D3227BB-4ECE-F656-F33E-EF0DE4084EA9}"/>
              </a:ext>
            </a:extLst>
          </p:cNvPr>
          <p:cNvSpPr/>
          <p:nvPr/>
        </p:nvSpPr>
        <p:spPr>
          <a:xfrm>
            <a:off x="1254870" y="4924771"/>
            <a:ext cx="3238319" cy="3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MANCANZA</a:t>
            </a:r>
            <a:r>
              <a:rPr lang="en-US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DI CAPACITÀ DI ANALITICHE E PREDITTIVE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B423AE7-444E-4909-6642-2D2D264273F2}"/>
              </a:ext>
            </a:extLst>
          </p:cNvPr>
          <p:cNvSpPr/>
          <p:nvPr/>
        </p:nvSpPr>
        <p:spPr>
          <a:xfrm>
            <a:off x="8250921" y="3372300"/>
            <a:ext cx="3519321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RIDUZIONE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DELLA DURATA DI TRACCIAMENTO A 3/4 GIORNI</a:t>
            </a: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171AEE4-F9FF-6877-E1EB-C52B133D5106}"/>
              </a:ext>
            </a:extLst>
          </p:cNvPr>
          <p:cNvSpPr/>
          <p:nvPr/>
        </p:nvSpPr>
        <p:spPr>
          <a:xfrm>
            <a:off x="7680176" y="1834854"/>
            <a:ext cx="3247328" cy="3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AUMENTO 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DEL COST-PER-CLICK (CPC) NEL CONTESTO DIGITALE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39ACECC-EE86-930B-8CC8-21327964C19A}"/>
              </a:ext>
            </a:extLst>
          </p:cNvPr>
          <p:cNvSpPr/>
          <p:nvPr/>
        </p:nvSpPr>
        <p:spPr>
          <a:xfrm>
            <a:off x="7592188" y="4903483"/>
            <a:ext cx="3174506" cy="39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IMPOSSIBILITÀ</a:t>
            </a:r>
            <a:r>
              <a:rPr lang="it-IT" sz="1400" b="1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DI CREARE AUDIENCE HYPER-TARGETTIZZATE</a:t>
            </a:r>
          </a:p>
        </p:txBody>
      </p:sp>
      <p:pic>
        <p:nvPicPr>
          <p:cNvPr id="40" name="Graphic 39" descr="Cursor outline">
            <a:extLst>
              <a:ext uri="{FF2B5EF4-FFF2-40B4-BE49-F238E27FC236}">
                <a16:creationId xmlns:a16="http://schemas.microsoft.com/office/drawing/2014/main" id="{BA89C24D-8657-D260-8477-4285686BE59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1785" y="1772038"/>
            <a:ext cx="539905" cy="53990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642EC75-3A9B-F170-17D3-529482EA699D}"/>
              </a:ext>
            </a:extLst>
          </p:cNvPr>
          <p:cNvSpPr/>
          <p:nvPr/>
        </p:nvSpPr>
        <p:spPr>
          <a:xfrm>
            <a:off x="1896655" y="1772816"/>
            <a:ext cx="2405793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C7E6CF-8014-C91B-C9C7-554CBBF4A08D}"/>
              </a:ext>
            </a:extLst>
          </p:cNvPr>
          <p:cNvSpPr/>
          <p:nvPr/>
        </p:nvSpPr>
        <p:spPr>
          <a:xfrm>
            <a:off x="576821" y="3273872"/>
            <a:ext cx="3049063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7A7113-C44A-FB0D-6F90-E7CAE663AD46}"/>
              </a:ext>
            </a:extLst>
          </p:cNvPr>
          <p:cNvSpPr/>
          <p:nvPr/>
        </p:nvSpPr>
        <p:spPr>
          <a:xfrm>
            <a:off x="1347114" y="4833242"/>
            <a:ext cx="3091312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4AB49-3FBB-D082-809C-EA0A5D382652}"/>
              </a:ext>
            </a:extLst>
          </p:cNvPr>
          <p:cNvSpPr/>
          <p:nvPr/>
        </p:nvSpPr>
        <p:spPr>
          <a:xfrm>
            <a:off x="7621843" y="4878509"/>
            <a:ext cx="2827560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D74D72-5653-C8CF-00A3-BBCCD35D9A16}"/>
              </a:ext>
            </a:extLst>
          </p:cNvPr>
          <p:cNvSpPr/>
          <p:nvPr/>
        </p:nvSpPr>
        <p:spPr>
          <a:xfrm>
            <a:off x="8301237" y="3286889"/>
            <a:ext cx="2827560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181D84-AD50-A4F5-E3FA-90F2DE0ABEA0}"/>
              </a:ext>
            </a:extLst>
          </p:cNvPr>
          <p:cNvSpPr/>
          <p:nvPr/>
        </p:nvSpPr>
        <p:spPr>
          <a:xfrm>
            <a:off x="7674075" y="1790786"/>
            <a:ext cx="2933394" cy="48608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76A168-8D1E-B182-6D37-E599F3B9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859" y="2784109"/>
            <a:ext cx="1137845" cy="15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BAC9BE96-BBF0-6EAD-01FE-F3BA93E700A1}"/>
              </a:ext>
            </a:extLst>
          </p:cNvPr>
          <p:cNvSpPr txBox="1">
            <a:spLocks/>
          </p:cNvSpPr>
          <p:nvPr/>
        </p:nvSpPr>
        <p:spPr>
          <a:xfrm>
            <a:off x="407368" y="260351"/>
            <a:ext cx="11305206" cy="720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>
                <a:latin typeface="+mn-lt"/>
              </a:rPr>
              <a:t>Approccio future-</a:t>
            </a:r>
            <a:r>
              <a:rPr lang="it-IT" dirty="0" err="1">
                <a:latin typeface="+mn-lt"/>
              </a:rPr>
              <a:t>proof</a:t>
            </a:r>
            <a:r>
              <a:rPr lang="it-IT" dirty="0">
                <a:latin typeface="+mn-lt"/>
              </a:rPr>
              <a:t> per le sfide del </a:t>
            </a:r>
            <a:r>
              <a:rPr lang="it-IT" dirty="0" err="1">
                <a:latin typeface="+mn-lt"/>
              </a:rPr>
              <a:t>digital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0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35F38DD-98C3-0CD3-62E8-0FE3E9FA1C24}"/>
              </a:ext>
            </a:extLst>
          </p:cNvPr>
          <p:cNvSpPr txBox="1">
            <a:spLocks/>
          </p:cNvSpPr>
          <p:nvPr/>
        </p:nvSpPr>
        <p:spPr>
          <a:xfrm>
            <a:off x="359307" y="375060"/>
            <a:ext cx="12638236" cy="54347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800" cap="all" spc="0" baseline="0">
                <a:latin typeface="Graphik Black" panose="020B0A03030202060203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  <a:lvl2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fontAlgn="base">
              <a:lnSpc>
                <a:spcPts val="346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199"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321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641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7962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283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499"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B51EC1-C32B-C8DF-BF44-93A22DB88585}"/>
              </a:ext>
            </a:extLst>
          </p:cNvPr>
          <p:cNvSpPr txBox="1"/>
          <p:nvPr/>
        </p:nvSpPr>
        <p:spPr>
          <a:xfrm>
            <a:off x="1871850" y="2755359"/>
            <a:ext cx="1520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Lato" panose="020F0502020204030203" pitchFamily="34" charset="0"/>
                <a:cs typeface="Lato" panose="020F0502020204030203" pitchFamily="34" charset="0"/>
              </a:rPr>
              <a:t>PRIVACY-BY-DESIGN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6E683-BB50-082A-761D-446227AC66C4}"/>
              </a:ext>
            </a:extLst>
          </p:cNvPr>
          <p:cNvSpPr txBox="1"/>
          <p:nvPr/>
        </p:nvSpPr>
        <p:spPr>
          <a:xfrm>
            <a:off x="4047749" y="2761847"/>
            <a:ext cx="1709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Lato" panose="020F0502020204030203" pitchFamily="34" charset="0"/>
                <a:cs typeface="Lato" panose="020F0502020204030203" pitchFamily="34" charset="0"/>
              </a:rPr>
              <a:t>FULL-FUNNEL ANALYSIS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D2B319-DE34-CAF6-CEE9-D478CBD1857F}"/>
              </a:ext>
            </a:extLst>
          </p:cNvPr>
          <p:cNvSpPr txBox="1"/>
          <p:nvPr/>
        </p:nvSpPr>
        <p:spPr>
          <a:xfrm>
            <a:off x="6171308" y="2763755"/>
            <a:ext cx="199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Lato" panose="020F0502020204030203" pitchFamily="34" charset="0"/>
                <a:cs typeface="Lato" panose="020F0502020204030203" pitchFamily="34" charset="0"/>
              </a:rPr>
              <a:t>DATA </a:t>
            </a:r>
            <a:br>
              <a:rPr lang="en-US" sz="1600" b="1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b="1" dirty="0">
                <a:ea typeface="Lato" panose="020F0502020204030203" pitchFamily="34" charset="0"/>
                <a:cs typeface="Lato" panose="020F0502020204030203" pitchFamily="34" charset="0"/>
              </a:rPr>
              <a:t>ENRICHMENT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116B39-CF2B-73DC-A9A6-321BEBBE243E}"/>
              </a:ext>
            </a:extLst>
          </p:cNvPr>
          <p:cNvSpPr txBox="1"/>
          <p:nvPr/>
        </p:nvSpPr>
        <p:spPr>
          <a:xfrm>
            <a:off x="8424610" y="2761847"/>
            <a:ext cx="2010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IT"/>
            </a:defPPr>
            <a:lvl1pPr algn="ctr">
              <a:defRPr b="1">
                <a:latin typeface="Trebuchet MS" panose="020B070302020209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600" dirty="0">
                <a:latin typeface="+mn-lt"/>
              </a:rPr>
              <a:t>COOKIELESS TARGETING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2EA415-99AB-9E6A-07B9-3192892E9BB7}"/>
              </a:ext>
            </a:extLst>
          </p:cNvPr>
          <p:cNvSpPr txBox="1"/>
          <p:nvPr/>
        </p:nvSpPr>
        <p:spPr>
          <a:xfrm>
            <a:off x="9572625" y="20656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it-IT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4900F-FAAF-3D58-D5BC-63F2E42896D7}"/>
              </a:ext>
            </a:extLst>
          </p:cNvPr>
          <p:cNvSpPr txBox="1"/>
          <p:nvPr/>
        </p:nvSpPr>
        <p:spPr>
          <a:xfrm>
            <a:off x="508435" y="1082769"/>
            <a:ext cx="11175130" cy="54851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 defTabSz="914022">
              <a:defRPr/>
            </a:pP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it-IT" sz="1600" b="1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4 pillar </a:t>
            </a:r>
            <a:r>
              <a:rPr lang="it-IT" sz="16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della nostra soluzione rendono l’intera architettura futureproof per le sfide che sottenderà il mercato: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F83A8E-765A-7B4C-CEE5-24153A05D5F7}"/>
              </a:ext>
            </a:extLst>
          </p:cNvPr>
          <p:cNvSpPr txBox="1"/>
          <p:nvPr/>
        </p:nvSpPr>
        <p:spPr>
          <a:xfrm>
            <a:off x="1487521" y="4114604"/>
            <a:ext cx="2276219" cy="190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IT"/>
            </a:defPPr>
            <a:lvl1pPr defTabSz="543818">
              <a:lnSpc>
                <a:spcPts val="2020"/>
              </a:lnSpc>
              <a:defRPr sz="1200">
                <a:solidFill>
                  <a:srgbClr val="000000"/>
                </a:solidFill>
                <a:latin typeface="Trebuchet MS" panose="020B0703020202090204" pitchFamily="34" charset="0"/>
              </a:defRPr>
            </a:lvl1pPr>
          </a:lstStyle>
          <a:p>
            <a:pPr algn="ctr"/>
            <a:r>
              <a:rPr lang="it-IT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L’intera architettura della nostra soluzione è stata progettata fin dal principio per </a:t>
            </a:r>
            <a:r>
              <a:rPr lang="it-IT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rispettare le normative Privacy </a:t>
            </a:r>
            <a:r>
              <a:rPr lang="it-IT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mediante le più sofisticate tecnologie in ambito di </a:t>
            </a:r>
            <a:r>
              <a:rPr lang="it-IT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sicurezza dati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841531-1665-7CC2-B2A0-77BE1971A051}"/>
              </a:ext>
            </a:extLst>
          </p:cNvPr>
          <p:cNvSpPr txBox="1"/>
          <p:nvPr/>
        </p:nvSpPr>
        <p:spPr>
          <a:xfrm>
            <a:off x="3770860" y="4114604"/>
            <a:ext cx="2263709" cy="190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en-IT"/>
            </a:defPPr>
            <a:lvl1pPr defTabSz="543818">
              <a:lnSpc>
                <a:spcPts val="2020"/>
              </a:lnSpc>
              <a:defRPr sz="1200">
                <a:solidFill>
                  <a:srgbClr val="000000"/>
                </a:solidFill>
                <a:latin typeface="Trebuchet MS" panose="020B0703020202090204" pitchFamily="34" charset="0"/>
              </a:defRPr>
            </a:lvl1pPr>
          </a:lstStyle>
          <a:p>
            <a:pPr algn="ctr"/>
            <a:r>
              <a:rPr lang="it-IT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L’identificativo di TNC consente di </a:t>
            </a:r>
            <a:r>
              <a:rPr lang="it-IT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riconoscere il cliente lungo tutto il </a:t>
            </a:r>
            <a:r>
              <a:rPr lang="it-IT" b="1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journey</a:t>
            </a:r>
            <a:r>
              <a:rPr lang="it-IT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di acquisto differenziando anche i diversi devices utilizzati e gestendo il </a:t>
            </a:r>
            <a:r>
              <a:rPr lang="it-IT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consenso su ognuno di essi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F858C4-AEFE-CB50-2794-A26DAE6241E5}"/>
              </a:ext>
            </a:extLst>
          </p:cNvPr>
          <p:cNvSpPr txBox="1"/>
          <p:nvPr/>
        </p:nvSpPr>
        <p:spPr>
          <a:xfrm>
            <a:off x="6013564" y="4114604"/>
            <a:ext cx="2416121" cy="190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 defTabSz="1087364">
              <a:lnSpc>
                <a:spcPts val="2020"/>
              </a:lnSpc>
            </a:pPr>
            <a:r>
              <a:rPr lang="it-IT" sz="1200" dirty="0">
                <a:ea typeface="Lato" panose="020F0502020204030203" pitchFamily="34" charset="0"/>
                <a:cs typeface="Lato" panose="020F0502020204030203" pitchFamily="34" charset="0"/>
              </a:rPr>
              <a:t>Le 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integrazioni con altre piattaforme dati </a:t>
            </a:r>
            <a:r>
              <a:rPr lang="it-IT" sz="1200" dirty="0">
                <a:ea typeface="Lato" panose="020F0502020204030203" pitchFamily="34" charset="0"/>
                <a:cs typeface="Lato" panose="020F0502020204030203" pitchFamily="34" charset="0"/>
              </a:rPr>
              <a:t>e collaborazioni instaurate con 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data-providers </a:t>
            </a:r>
            <a:r>
              <a:rPr lang="it-IT" sz="1200" dirty="0">
                <a:ea typeface="Lato" panose="020F0502020204030203" pitchFamily="34" charset="0"/>
                <a:cs typeface="Lato" panose="020F0502020204030203" pitchFamily="34" charset="0"/>
              </a:rPr>
              <a:t>consentono di </a:t>
            </a:r>
            <a:r>
              <a:rPr lang="it-IT" sz="1200" b="1" dirty="0">
                <a:ea typeface="Lato" panose="020F0502020204030203" pitchFamily="34" charset="0"/>
                <a:cs typeface="Lato" panose="020F0502020204030203" pitchFamily="34" charset="0"/>
              </a:rPr>
              <a:t>arricchire le informazioni già esistenti sulla propria Customer Base</a:t>
            </a:r>
            <a:r>
              <a:rPr lang="it-IT" sz="1200" dirty="0">
                <a:ea typeface="Lato" panose="020F0502020204030203" pitchFamily="34" charset="0"/>
                <a:cs typeface="Lato" panose="020F0502020204030203" pitchFamily="34" charset="0"/>
              </a:rPr>
              <a:t> ottenendo numerose info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4E6DFE-1BD8-CBA3-5348-C984BEA43BD4}"/>
              </a:ext>
            </a:extLst>
          </p:cNvPr>
          <p:cNvSpPr txBox="1"/>
          <p:nvPr/>
        </p:nvSpPr>
        <p:spPr>
          <a:xfrm>
            <a:off x="8440771" y="4114604"/>
            <a:ext cx="2263708" cy="190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 defTabSz="543818">
              <a:lnSpc>
                <a:spcPts val="2020"/>
              </a:lnSpc>
            </a:pPr>
            <a:r>
              <a:rPr lang="it-IT" sz="120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La nostra tecnologia consente di creare delle </a:t>
            </a:r>
            <a:r>
              <a:rPr lang="it-IT" sz="1200" b="1" dirty="0" err="1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audicence</a:t>
            </a:r>
            <a:r>
              <a:rPr lang="it-IT" sz="12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b="1" dirty="0" err="1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hyper</a:t>
            </a:r>
            <a:r>
              <a:rPr lang="it-IT" sz="12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targettizzate </a:t>
            </a:r>
            <a:r>
              <a:rPr lang="it-IT" sz="120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in base a molteplici informazioni collezionabili su ogni </a:t>
            </a:r>
            <a:r>
              <a:rPr lang="it-IT" sz="1200" dirty="0" err="1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touchpoint</a:t>
            </a:r>
            <a:r>
              <a:rPr lang="it-IT" sz="120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in maniera </a:t>
            </a:r>
            <a:r>
              <a:rPr lang="it-IT" sz="12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completamente </a:t>
            </a:r>
            <a:r>
              <a:rPr lang="it-IT" sz="1200" b="1" dirty="0" err="1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cookieless</a:t>
            </a:r>
            <a:endParaRPr lang="it-IT" sz="1200" b="1" dirty="0">
              <a:solidFill>
                <a:srgbClr val="00000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543818">
              <a:lnSpc>
                <a:spcPts val="2020"/>
              </a:lnSpc>
            </a:pPr>
            <a:endParaRPr lang="it-IT" sz="1200" dirty="0">
              <a:solidFill>
                <a:srgbClr val="00000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543818">
              <a:lnSpc>
                <a:spcPts val="2020"/>
              </a:lnSpc>
            </a:pPr>
            <a:endParaRPr lang="en-US" sz="12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Graphic 10" descr="CheckList outline">
            <a:extLst>
              <a:ext uri="{FF2B5EF4-FFF2-40B4-BE49-F238E27FC236}">
                <a16:creationId xmlns:a16="http://schemas.microsoft.com/office/drawing/2014/main" id="{71961930-2E16-A072-F434-6E3652848D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866" y="2098817"/>
            <a:ext cx="717592" cy="717592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2D638213-0B15-55FF-DEB4-9A1700547A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8179" y="2120484"/>
            <a:ext cx="701918" cy="701918"/>
          </a:xfrm>
          <a:prstGeom prst="rect">
            <a:avLst/>
          </a:prstGeom>
        </p:spPr>
      </p:pic>
      <p:pic>
        <p:nvPicPr>
          <p:cNvPr id="15" name="Graphic 14" descr="Comet outline">
            <a:extLst>
              <a:ext uri="{FF2B5EF4-FFF2-40B4-BE49-F238E27FC236}">
                <a16:creationId xmlns:a16="http://schemas.microsoft.com/office/drawing/2014/main" id="{9EFBF170-AFD5-2E45-7643-91D7E3E965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5210">
            <a:off x="9134725" y="2108718"/>
            <a:ext cx="725451" cy="725451"/>
          </a:xfrm>
          <a:prstGeom prst="rect">
            <a:avLst/>
          </a:prstGeom>
        </p:spPr>
      </p:pic>
      <p:pic>
        <p:nvPicPr>
          <p:cNvPr id="30" name="Graphic 29" descr="Network outline">
            <a:extLst>
              <a:ext uri="{FF2B5EF4-FFF2-40B4-BE49-F238E27FC236}">
                <a16:creationId xmlns:a16="http://schemas.microsoft.com/office/drawing/2014/main" id="{C64FD888-0884-F6F3-ED67-CDC02BBDE7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0744" y="2100091"/>
            <a:ext cx="742704" cy="742704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B9C3A20C-FF3F-87F0-101F-1F6D9F20CA1E}"/>
              </a:ext>
            </a:extLst>
          </p:cNvPr>
          <p:cNvSpPr/>
          <p:nvPr/>
        </p:nvSpPr>
        <p:spPr>
          <a:xfrm>
            <a:off x="1513808" y="1761460"/>
            <a:ext cx="2263708" cy="2263707"/>
          </a:xfrm>
          <a:prstGeom prst="arc">
            <a:avLst>
              <a:gd name="adj1" fmla="val 7947187"/>
              <a:gd name="adj2" fmla="val 0"/>
            </a:avLst>
          </a:prstGeom>
          <a:ln w="857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81C75EB-D3B4-2756-F86E-5C68EC673531}"/>
              </a:ext>
            </a:extLst>
          </p:cNvPr>
          <p:cNvSpPr/>
          <p:nvPr/>
        </p:nvSpPr>
        <p:spPr>
          <a:xfrm>
            <a:off x="3777516" y="1761460"/>
            <a:ext cx="2263708" cy="2263707"/>
          </a:xfrm>
          <a:prstGeom prst="arc">
            <a:avLst>
              <a:gd name="adj1" fmla="val 21541411"/>
              <a:gd name="adj2" fmla="val 10792469"/>
            </a:avLst>
          </a:prstGeom>
          <a:ln w="857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0413296-5368-81B7-D34A-DE298DB4B447}"/>
              </a:ext>
            </a:extLst>
          </p:cNvPr>
          <p:cNvSpPr/>
          <p:nvPr/>
        </p:nvSpPr>
        <p:spPr>
          <a:xfrm>
            <a:off x="6041223" y="1761460"/>
            <a:ext cx="2263708" cy="2263707"/>
          </a:xfrm>
          <a:prstGeom prst="arc">
            <a:avLst>
              <a:gd name="adj1" fmla="val 10751759"/>
              <a:gd name="adj2" fmla="val 0"/>
            </a:avLst>
          </a:prstGeom>
          <a:ln w="857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BF9376-C586-8968-C673-25E7D13989C6}"/>
              </a:ext>
            </a:extLst>
          </p:cNvPr>
          <p:cNvGrpSpPr/>
          <p:nvPr/>
        </p:nvGrpSpPr>
        <p:grpSpPr>
          <a:xfrm rot="13103675">
            <a:off x="1807806" y="3632693"/>
            <a:ext cx="180380" cy="180380"/>
            <a:chOff x="8880577" y="1849924"/>
            <a:chExt cx="180380" cy="18038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8E6DDB-408B-33E1-CB9F-1E418C92269C}"/>
                </a:ext>
              </a:extLst>
            </p:cNvPr>
            <p:cNvSpPr/>
            <p:nvPr/>
          </p:nvSpPr>
          <p:spPr>
            <a:xfrm>
              <a:off x="8880577" y="1849924"/>
              <a:ext cx="180380" cy="1803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L-Shape 74">
              <a:extLst>
                <a:ext uri="{FF2B5EF4-FFF2-40B4-BE49-F238E27FC236}">
                  <a16:creationId xmlns:a16="http://schemas.microsoft.com/office/drawing/2014/main" id="{CAB6206C-A461-CBBB-4074-4F0DF6BF026A}"/>
                </a:ext>
              </a:extLst>
            </p:cNvPr>
            <p:cNvSpPr/>
            <p:nvPr/>
          </p:nvSpPr>
          <p:spPr>
            <a:xfrm rot="13500000">
              <a:off x="8926342" y="1904230"/>
              <a:ext cx="74458" cy="71771"/>
            </a:xfrm>
            <a:prstGeom prst="corner">
              <a:avLst>
                <a:gd name="adj1" fmla="val 19212"/>
                <a:gd name="adj2" fmla="val 1907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5" name="Arc 34">
            <a:extLst>
              <a:ext uri="{FF2B5EF4-FFF2-40B4-BE49-F238E27FC236}">
                <a16:creationId xmlns:a16="http://schemas.microsoft.com/office/drawing/2014/main" id="{8C11A349-78D8-0107-0646-4D92E1FBD314}"/>
              </a:ext>
            </a:extLst>
          </p:cNvPr>
          <p:cNvSpPr/>
          <p:nvPr/>
        </p:nvSpPr>
        <p:spPr>
          <a:xfrm rot="10800000">
            <a:off x="8302075" y="1761460"/>
            <a:ext cx="2263708" cy="2263707"/>
          </a:xfrm>
          <a:prstGeom prst="arc">
            <a:avLst>
              <a:gd name="adj1" fmla="val 7947187"/>
              <a:gd name="adj2" fmla="val 0"/>
            </a:avLst>
          </a:prstGeom>
          <a:ln w="857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5A6859-6EF7-9004-541D-860CFF058251}"/>
              </a:ext>
            </a:extLst>
          </p:cNvPr>
          <p:cNvGrpSpPr/>
          <p:nvPr/>
        </p:nvGrpSpPr>
        <p:grpSpPr>
          <a:xfrm rot="14546506">
            <a:off x="10141137" y="2009767"/>
            <a:ext cx="180380" cy="180380"/>
            <a:chOff x="8880577" y="1849924"/>
            <a:chExt cx="180380" cy="1803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444C2A1-58D8-43A4-6244-5E24F3739152}"/>
                </a:ext>
              </a:extLst>
            </p:cNvPr>
            <p:cNvSpPr/>
            <p:nvPr/>
          </p:nvSpPr>
          <p:spPr>
            <a:xfrm>
              <a:off x="8880577" y="1849924"/>
              <a:ext cx="180380" cy="1803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L-Shape 35">
              <a:extLst>
                <a:ext uri="{FF2B5EF4-FFF2-40B4-BE49-F238E27FC236}">
                  <a16:creationId xmlns:a16="http://schemas.microsoft.com/office/drawing/2014/main" id="{5E1E2CC2-D79B-4E37-872E-A4F03C344986}"/>
                </a:ext>
              </a:extLst>
            </p:cNvPr>
            <p:cNvSpPr/>
            <p:nvPr/>
          </p:nvSpPr>
          <p:spPr>
            <a:xfrm rot="13500000">
              <a:off x="8926342" y="1904230"/>
              <a:ext cx="74458" cy="71771"/>
            </a:xfrm>
            <a:prstGeom prst="corner">
              <a:avLst>
                <a:gd name="adj1" fmla="val 19212"/>
                <a:gd name="adj2" fmla="val 1907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9" name="Doughnut 80">
            <a:extLst>
              <a:ext uri="{FF2B5EF4-FFF2-40B4-BE49-F238E27FC236}">
                <a16:creationId xmlns:a16="http://schemas.microsoft.com/office/drawing/2014/main" id="{F58C1277-42A0-4E81-6A0A-5FAF4B8CF567}"/>
              </a:ext>
            </a:extLst>
          </p:cNvPr>
          <p:cNvSpPr/>
          <p:nvPr/>
        </p:nvSpPr>
        <p:spPr>
          <a:xfrm rot="18578327">
            <a:off x="1644001" y="1896076"/>
            <a:ext cx="2016000" cy="2016000"/>
          </a:xfrm>
          <a:prstGeom prst="donut">
            <a:avLst>
              <a:gd name="adj" fmla="val 4490"/>
            </a:avLst>
          </a:prstGeom>
          <a:gradFill>
            <a:gsLst>
              <a:gs pos="40000">
                <a:srgbClr val="1054EB"/>
              </a:gs>
              <a:gs pos="61000">
                <a:srgbClr val="7030A0"/>
              </a:gs>
              <a:gs pos="85000">
                <a:srgbClr val="FFBE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T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Doughnut 81">
            <a:extLst>
              <a:ext uri="{FF2B5EF4-FFF2-40B4-BE49-F238E27FC236}">
                <a16:creationId xmlns:a16="http://schemas.microsoft.com/office/drawing/2014/main" id="{D36CB2B5-8B59-0B60-5175-5CF04C63DEA0}"/>
              </a:ext>
            </a:extLst>
          </p:cNvPr>
          <p:cNvSpPr/>
          <p:nvPr/>
        </p:nvSpPr>
        <p:spPr>
          <a:xfrm rot="8841864">
            <a:off x="3908660" y="1885313"/>
            <a:ext cx="2016000" cy="2016000"/>
          </a:xfrm>
          <a:prstGeom prst="donut">
            <a:avLst>
              <a:gd name="adj" fmla="val 4490"/>
            </a:avLst>
          </a:prstGeom>
          <a:gradFill>
            <a:gsLst>
              <a:gs pos="40000">
                <a:srgbClr val="1054EB"/>
              </a:gs>
              <a:gs pos="61000">
                <a:srgbClr val="7030A0"/>
              </a:gs>
              <a:gs pos="85000">
                <a:srgbClr val="FFBE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T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Doughnut 82">
            <a:extLst>
              <a:ext uri="{FF2B5EF4-FFF2-40B4-BE49-F238E27FC236}">
                <a16:creationId xmlns:a16="http://schemas.microsoft.com/office/drawing/2014/main" id="{3253575B-87BB-837D-CFE4-88A0EEB6535B}"/>
              </a:ext>
            </a:extLst>
          </p:cNvPr>
          <p:cNvSpPr/>
          <p:nvPr/>
        </p:nvSpPr>
        <p:spPr>
          <a:xfrm rot="19824293">
            <a:off x="6165077" y="1891549"/>
            <a:ext cx="2016000" cy="2016000"/>
          </a:xfrm>
          <a:prstGeom prst="donut">
            <a:avLst>
              <a:gd name="adj" fmla="val 4490"/>
            </a:avLst>
          </a:prstGeom>
          <a:gradFill>
            <a:gsLst>
              <a:gs pos="40000">
                <a:srgbClr val="1054EB"/>
              </a:gs>
              <a:gs pos="61000">
                <a:srgbClr val="7030A0"/>
              </a:gs>
              <a:gs pos="85000">
                <a:srgbClr val="FFBE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T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Doughnut 83">
            <a:extLst>
              <a:ext uri="{FF2B5EF4-FFF2-40B4-BE49-F238E27FC236}">
                <a16:creationId xmlns:a16="http://schemas.microsoft.com/office/drawing/2014/main" id="{92CE507B-3941-BFC8-A668-F3F9C4B20DAD}"/>
              </a:ext>
            </a:extLst>
          </p:cNvPr>
          <p:cNvSpPr/>
          <p:nvPr/>
        </p:nvSpPr>
        <p:spPr>
          <a:xfrm rot="9980579">
            <a:off x="8429411" y="1885061"/>
            <a:ext cx="2016000" cy="2016000"/>
          </a:xfrm>
          <a:prstGeom prst="donut">
            <a:avLst>
              <a:gd name="adj" fmla="val 4490"/>
            </a:avLst>
          </a:prstGeom>
          <a:gradFill>
            <a:gsLst>
              <a:gs pos="40000">
                <a:srgbClr val="1054EB"/>
              </a:gs>
              <a:gs pos="61000">
                <a:srgbClr val="7030A0"/>
              </a:gs>
              <a:gs pos="85000">
                <a:srgbClr val="FFBE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T">
              <a:solidFill>
                <a:prstClr val="whit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itle 4">
            <a:extLst>
              <a:ext uri="{FF2B5EF4-FFF2-40B4-BE49-F238E27FC236}">
                <a16:creationId xmlns:a16="http://schemas.microsoft.com/office/drawing/2014/main" id="{6113B3AE-A97D-8D00-A384-F240798BDF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260350"/>
            <a:ext cx="11304588" cy="720725"/>
          </a:xfrm>
        </p:spPr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I benefici del TNC Engine</a:t>
            </a:r>
          </a:p>
        </p:txBody>
      </p:sp>
    </p:spTree>
    <p:extLst>
      <p:ext uri="{BB962C8B-B14F-4D97-AF65-F5344CB8AC3E}">
        <p14:creationId xmlns:p14="http://schemas.microsoft.com/office/powerpoint/2010/main" val="40693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E3AF308D-3686-191D-E87A-8D001C63359B}"/>
              </a:ext>
            </a:extLst>
          </p:cNvPr>
          <p:cNvSpPr/>
          <p:nvPr/>
        </p:nvSpPr>
        <p:spPr>
          <a:xfrm rot="10800000" flipV="1">
            <a:off x="6796661" y="0"/>
            <a:ext cx="7556205" cy="6858000"/>
          </a:xfrm>
          <a:prstGeom prst="trapezoid">
            <a:avLst>
              <a:gd name="adj" fmla="val 15893"/>
            </a:avLst>
          </a:prstGeom>
          <a:gradFill flip="none" rotWithShape="1">
            <a:gsLst>
              <a:gs pos="42064">
                <a:srgbClr val="7030A0"/>
              </a:gs>
              <a:gs pos="20000">
                <a:srgbClr val="FAB414"/>
              </a:gs>
              <a:gs pos="88000">
                <a:srgbClr val="145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12836-F5D2-1087-9E24-9E4CE9F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+mn-lt"/>
              </a:rPr>
              <a:t>Approccio TNC </a:t>
            </a:r>
            <a:r>
              <a:rPr lang="it-IT" dirty="0" err="1">
                <a:latin typeface="+mn-lt"/>
              </a:rPr>
              <a:t>iD</a:t>
            </a:r>
            <a:r>
              <a:rPr lang="it-IT" dirty="0">
                <a:latin typeface="+mn-lt"/>
              </a:rPr>
              <a:t> vs Cookies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B60A54-444F-1DE4-5EBB-F235FE181670}"/>
              </a:ext>
            </a:extLst>
          </p:cNvPr>
          <p:cNvSpPr/>
          <p:nvPr/>
        </p:nvSpPr>
        <p:spPr>
          <a:xfrm>
            <a:off x="4725648" y="1111307"/>
            <a:ext cx="1793342" cy="326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672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TNCiD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672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79D44E-EDB3-AD72-4B6C-D71159711748}"/>
              </a:ext>
            </a:extLst>
          </p:cNvPr>
          <p:cNvSpPr/>
          <p:nvPr/>
        </p:nvSpPr>
        <p:spPr>
          <a:xfrm>
            <a:off x="1516069" y="1570280"/>
            <a:ext cx="849037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2F788D-A796-6420-9149-90CA012AF81B}"/>
              </a:ext>
            </a:extLst>
          </p:cNvPr>
          <p:cNvSpPr txBox="1"/>
          <p:nvPr/>
        </p:nvSpPr>
        <p:spPr>
          <a:xfrm>
            <a:off x="2421772" y="1866564"/>
            <a:ext cx="10072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DURATA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53F483-70C6-5392-F2ED-B124E9C0A5E5}"/>
              </a:ext>
            </a:extLst>
          </p:cNvPr>
          <p:cNvSpPr/>
          <p:nvPr/>
        </p:nvSpPr>
        <p:spPr>
          <a:xfrm>
            <a:off x="1516068" y="2582945"/>
            <a:ext cx="849037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C1F5A8-34AB-DEB4-D623-43E040E017C1}"/>
              </a:ext>
            </a:extLst>
          </p:cNvPr>
          <p:cNvSpPr/>
          <p:nvPr/>
        </p:nvSpPr>
        <p:spPr>
          <a:xfrm>
            <a:off x="1516067" y="3595610"/>
            <a:ext cx="849037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FB2779-5C0B-2B10-5EC8-33757329169D}"/>
              </a:ext>
            </a:extLst>
          </p:cNvPr>
          <p:cNvSpPr/>
          <p:nvPr/>
        </p:nvSpPr>
        <p:spPr>
          <a:xfrm>
            <a:off x="1516066" y="4608275"/>
            <a:ext cx="849037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7D9438-F150-63E9-4187-385A4B6BB8E7}"/>
              </a:ext>
            </a:extLst>
          </p:cNvPr>
          <p:cNvSpPr/>
          <p:nvPr/>
        </p:nvSpPr>
        <p:spPr>
          <a:xfrm>
            <a:off x="1516066" y="5620940"/>
            <a:ext cx="849037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7" name="Doughnut 46">
            <a:extLst>
              <a:ext uri="{FF2B5EF4-FFF2-40B4-BE49-F238E27FC236}">
                <a16:creationId xmlns:a16="http://schemas.microsoft.com/office/drawing/2014/main" id="{0A32DF28-30EB-BF67-7D61-CFAD3977CFAD}"/>
              </a:ext>
            </a:extLst>
          </p:cNvPr>
          <p:cNvSpPr>
            <a:spLocks noChangeAspect="1"/>
          </p:cNvSpPr>
          <p:nvPr/>
        </p:nvSpPr>
        <p:spPr>
          <a:xfrm>
            <a:off x="1630373" y="1681733"/>
            <a:ext cx="677095" cy="677095"/>
          </a:xfrm>
          <a:prstGeom prst="donut">
            <a:avLst>
              <a:gd name="adj" fmla="val 5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8" name="Doughnut 47">
            <a:extLst>
              <a:ext uri="{FF2B5EF4-FFF2-40B4-BE49-F238E27FC236}">
                <a16:creationId xmlns:a16="http://schemas.microsoft.com/office/drawing/2014/main" id="{B4709DE2-ECF6-1CFB-A99D-659275795EBD}"/>
              </a:ext>
            </a:extLst>
          </p:cNvPr>
          <p:cNvSpPr>
            <a:spLocks noChangeAspect="1"/>
          </p:cNvSpPr>
          <p:nvPr/>
        </p:nvSpPr>
        <p:spPr>
          <a:xfrm>
            <a:off x="1630372" y="2692062"/>
            <a:ext cx="677095" cy="677095"/>
          </a:xfrm>
          <a:prstGeom prst="donut">
            <a:avLst>
              <a:gd name="adj" fmla="val 5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9" name="Doughnut 48">
            <a:extLst>
              <a:ext uri="{FF2B5EF4-FFF2-40B4-BE49-F238E27FC236}">
                <a16:creationId xmlns:a16="http://schemas.microsoft.com/office/drawing/2014/main" id="{391E4330-CFA2-9A19-2EB2-DB0145686A77}"/>
              </a:ext>
            </a:extLst>
          </p:cNvPr>
          <p:cNvSpPr>
            <a:spLocks noChangeAspect="1"/>
          </p:cNvSpPr>
          <p:nvPr/>
        </p:nvSpPr>
        <p:spPr>
          <a:xfrm>
            <a:off x="1630371" y="3702391"/>
            <a:ext cx="677095" cy="677095"/>
          </a:xfrm>
          <a:prstGeom prst="donut">
            <a:avLst>
              <a:gd name="adj" fmla="val 5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0" name="Doughnut 49">
            <a:extLst>
              <a:ext uri="{FF2B5EF4-FFF2-40B4-BE49-F238E27FC236}">
                <a16:creationId xmlns:a16="http://schemas.microsoft.com/office/drawing/2014/main" id="{4949298A-D4F9-06E9-5D37-E8966A793B7A}"/>
              </a:ext>
            </a:extLst>
          </p:cNvPr>
          <p:cNvSpPr>
            <a:spLocks noChangeAspect="1"/>
          </p:cNvSpPr>
          <p:nvPr/>
        </p:nvSpPr>
        <p:spPr>
          <a:xfrm>
            <a:off x="1630370" y="4712720"/>
            <a:ext cx="677095" cy="677095"/>
          </a:xfrm>
          <a:prstGeom prst="donut">
            <a:avLst>
              <a:gd name="adj" fmla="val 5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1" name="Doughnut 50">
            <a:extLst>
              <a:ext uri="{FF2B5EF4-FFF2-40B4-BE49-F238E27FC236}">
                <a16:creationId xmlns:a16="http://schemas.microsoft.com/office/drawing/2014/main" id="{0CD60273-E0A0-D01B-396E-9C3D3CA1E431}"/>
              </a:ext>
            </a:extLst>
          </p:cNvPr>
          <p:cNvSpPr>
            <a:spLocks noChangeAspect="1"/>
          </p:cNvSpPr>
          <p:nvPr/>
        </p:nvSpPr>
        <p:spPr>
          <a:xfrm>
            <a:off x="1630369" y="5723049"/>
            <a:ext cx="677095" cy="677095"/>
          </a:xfrm>
          <a:prstGeom prst="donut">
            <a:avLst>
              <a:gd name="adj" fmla="val 5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9AC857-770E-308B-FB6B-135457B6974C}"/>
              </a:ext>
            </a:extLst>
          </p:cNvPr>
          <p:cNvSpPr txBox="1"/>
          <p:nvPr/>
        </p:nvSpPr>
        <p:spPr>
          <a:xfrm>
            <a:off x="2421772" y="2881345"/>
            <a:ext cx="12877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TIPO DEVICE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66742E-946A-1ED9-9DD8-1D6C2844ACFD}"/>
              </a:ext>
            </a:extLst>
          </p:cNvPr>
          <p:cNvSpPr txBox="1"/>
          <p:nvPr/>
        </p:nvSpPr>
        <p:spPr>
          <a:xfrm>
            <a:off x="2421771" y="3896126"/>
            <a:ext cx="14124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AFFIDABILITÀ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FB9551-1AAA-0861-DD64-348A031FA583}"/>
              </a:ext>
            </a:extLst>
          </p:cNvPr>
          <p:cNvSpPr txBox="1"/>
          <p:nvPr/>
        </p:nvSpPr>
        <p:spPr>
          <a:xfrm>
            <a:off x="2421771" y="4910907"/>
            <a:ext cx="15748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METODOLOGIA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436D31-A9B1-0F84-D711-6C17B878C183}"/>
              </a:ext>
            </a:extLst>
          </p:cNvPr>
          <p:cNvSpPr txBox="1"/>
          <p:nvPr/>
        </p:nvSpPr>
        <p:spPr>
          <a:xfrm>
            <a:off x="2421772" y="5925688"/>
            <a:ext cx="12877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LIMITAZIONI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DFD0CE-BA69-9CA6-3019-64C15820B7F1}"/>
              </a:ext>
            </a:extLst>
          </p:cNvPr>
          <p:cNvCxnSpPr/>
          <p:nvPr/>
        </p:nvCxnSpPr>
        <p:spPr>
          <a:xfrm>
            <a:off x="4156365" y="1570280"/>
            <a:ext cx="0" cy="4950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549FA0-ED1F-39D7-A837-D515986DF494}"/>
              </a:ext>
            </a:extLst>
          </p:cNvPr>
          <p:cNvCxnSpPr/>
          <p:nvPr/>
        </p:nvCxnSpPr>
        <p:spPr>
          <a:xfrm>
            <a:off x="6968837" y="1574684"/>
            <a:ext cx="0" cy="4950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04FC602-6EFE-0C3E-F8D8-C8A79FB84B12}"/>
              </a:ext>
            </a:extLst>
          </p:cNvPr>
          <p:cNvSpPr txBox="1"/>
          <p:nvPr/>
        </p:nvSpPr>
        <p:spPr>
          <a:xfrm>
            <a:off x="4947759" y="1838188"/>
            <a:ext cx="1349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Fino a revoca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E9AE35-567C-AE69-68CD-C099E25E55C8}"/>
              </a:ext>
            </a:extLst>
          </p:cNvPr>
          <p:cNvSpPr txBox="1"/>
          <p:nvPr/>
        </p:nvSpPr>
        <p:spPr>
          <a:xfrm>
            <a:off x="7819944" y="1832448"/>
            <a:ext cx="1349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Ore o giorni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149C0C-87DB-B0F6-4FA7-692CFA9C4D0A}"/>
              </a:ext>
            </a:extLst>
          </p:cNvPr>
          <p:cNvSpPr txBox="1"/>
          <p:nvPr/>
        </p:nvSpPr>
        <p:spPr>
          <a:xfrm>
            <a:off x="4947759" y="2802112"/>
            <a:ext cx="13491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Qualsiasi device connesso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BE6F12-0289-0DC0-8EF1-8780F9AB80FB}"/>
              </a:ext>
            </a:extLst>
          </p:cNvPr>
          <p:cNvSpPr txBox="1"/>
          <p:nvPr/>
        </p:nvSpPr>
        <p:spPr>
          <a:xfrm>
            <a:off x="7819944" y="2879001"/>
            <a:ext cx="1349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Web Browser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B75B7A-F431-4572-7C5A-27B1FB4ACC00}"/>
              </a:ext>
            </a:extLst>
          </p:cNvPr>
          <p:cNvSpPr txBox="1"/>
          <p:nvPr/>
        </p:nvSpPr>
        <p:spPr>
          <a:xfrm>
            <a:off x="4947759" y="3881534"/>
            <a:ext cx="1349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&gt;90%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2B6745-436C-028D-718B-E6413F84DC7C}"/>
              </a:ext>
            </a:extLst>
          </p:cNvPr>
          <p:cNvSpPr txBox="1"/>
          <p:nvPr/>
        </p:nvSpPr>
        <p:spPr>
          <a:xfrm>
            <a:off x="7819944" y="3875794"/>
            <a:ext cx="1349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&lt;40%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F731D8-4129-3111-862B-6EBDF3F671B0}"/>
              </a:ext>
            </a:extLst>
          </p:cNvPr>
          <p:cNvSpPr txBox="1"/>
          <p:nvPr/>
        </p:nvSpPr>
        <p:spPr>
          <a:xfrm>
            <a:off x="4210432" y="4735109"/>
            <a:ext cx="26930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Modello probabilistico basato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sul riconoscimento degli utenti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tramite modelli di Machine Learning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D626DF-E62F-EB5A-FC0D-D508E8ED4DE3}"/>
              </a:ext>
            </a:extLst>
          </p:cNvPr>
          <p:cNvSpPr txBox="1"/>
          <p:nvPr/>
        </p:nvSpPr>
        <p:spPr>
          <a:xfrm>
            <a:off x="6940897" y="4743484"/>
            <a:ext cx="30281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Modello deterministico basato sulla possibilità di rilasciare un identificativo nel browser dell’utente tramite un cookie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EEA783-7FC3-0CE0-162A-DEDB69E06DA7}"/>
              </a:ext>
            </a:extLst>
          </p:cNvPr>
          <p:cNvSpPr txBox="1"/>
          <p:nvPr/>
        </p:nvSpPr>
        <p:spPr>
          <a:xfrm>
            <a:off x="4947759" y="5862139"/>
            <a:ext cx="1349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Normative GDPR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44F5B5-819C-E725-01A2-CD5B7578D9A2}"/>
              </a:ext>
            </a:extLst>
          </p:cNvPr>
          <p:cNvSpPr txBox="1"/>
          <p:nvPr/>
        </p:nvSpPr>
        <p:spPr>
          <a:xfrm>
            <a:off x="7088272" y="5754178"/>
            <a:ext cx="28124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Normative (GDPR) e sviluppi da parte di Apple/Firefox/Google e inibizione dell’identificazione cross domain (CORS)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1DF9D49-429E-9366-EBCB-8ACA7A0E70DE}"/>
              </a:ext>
            </a:extLst>
          </p:cNvPr>
          <p:cNvSpPr/>
          <p:nvPr/>
        </p:nvSpPr>
        <p:spPr>
          <a:xfrm>
            <a:off x="7597833" y="1106286"/>
            <a:ext cx="1793342" cy="326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672"/>
                </a:solidFill>
                <a:effectLst/>
                <a:uLnTx/>
                <a:uFillTx/>
                <a:ea typeface="Roboto" panose="02000000000000000000" pitchFamily="2" charset="0"/>
                <a:cs typeface="Lato" panose="020F0502020204030203" pitchFamily="34" charset="0"/>
              </a:rPr>
              <a:t>Cookies</a:t>
            </a:r>
          </a:p>
        </p:txBody>
      </p:sp>
      <p:pic>
        <p:nvPicPr>
          <p:cNvPr id="69" name="Graphic 68" descr="Hourglass Finished outline">
            <a:extLst>
              <a:ext uri="{FF2B5EF4-FFF2-40B4-BE49-F238E27FC236}">
                <a16:creationId xmlns:a16="http://schemas.microsoft.com/office/drawing/2014/main" id="{EB7CF7F8-CCA2-B68E-7866-9F84854EA1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0885" y="1760193"/>
            <a:ext cx="520173" cy="520173"/>
          </a:xfrm>
          <a:prstGeom prst="rect">
            <a:avLst/>
          </a:prstGeom>
        </p:spPr>
      </p:pic>
      <p:pic>
        <p:nvPicPr>
          <p:cNvPr id="70" name="Graphic 69" descr="Stream outline">
            <a:extLst>
              <a:ext uri="{FF2B5EF4-FFF2-40B4-BE49-F238E27FC236}">
                <a16:creationId xmlns:a16="http://schemas.microsoft.com/office/drawing/2014/main" id="{34B22AD5-9935-36F7-4564-EBC374980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5546" y="2727518"/>
            <a:ext cx="610852" cy="610852"/>
          </a:xfrm>
          <a:prstGeom prst="rect">
            <a:avLst/>
          </a:prstGeom>
        </p:spPr>
      </p:pic>
      <p:pic>
        <p:nvPicPr>
          <p:cNvPr id="71" name="Graphic 70" descr="Pocket knife outline">
            <a:extLst>
              <a:ext uri="{FF2B5EF4-FFF2-40B4-BE49-F238E27FC236}">
                <a16:creationId xmlns:a16="http://schemas.microsoft.com/office/drawing/2014/main" id="{8532A750-CC2F-916F-5239-9D6143C677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588" y="3745298"/>
            <a:ext cx="568768" cy="568768"/>
          </a:xfrm>
          <a:prstGeom prst="rect">
            <a:avLst/>
          </a:prstGeom>
        </p:spPr>
      </p:pic>
      <p:pic>
        <p:nvPicPr>
          <p:cNvPr id="72" name="Graphic 71" descr="Branching diagram outline">
            <a:extLst>
              <a:ext uri="{FF2B5EF4-FFF2-40B4-BE49-F238E27FC236}">
                <a16:creationId xmlns:a16="http://schemas.microsoft.com/office/drawing/2014/main" id="{EA4B37C2-18F2-B673-E7CD-AD769D2E8FB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6618" y="4782497"/>
            <a:ext cx="564596" cy="564596"/>
          </a:xfrm>
          <a:prstGeom prst="rect">
            <a:avLst/>
          </a:prstGeom>
        </p:spPr>
      </p:pic>
      <p:pic>
        <p:nvPicPr>
          <p:cNvPr id="73" name="Graphic 72" descr="Scales of justice outline">
            <a:extLst>
              <a:ext uri="{FF2B5EF4-FFF2-40B4-BE49-F238E27FC236}">
                <a16:creationId xmlns:a16="http://schemas.microsoft.com/office/drawing/2014/main" id="{4541D026-3C07-EED9-DF83-7192B4F576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19178" y="5792481"/>
            <a:ext cx="511569" cy="5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e9b7cf-7f43-4741-8f2b-2f22ccd780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732BADAF37F24594408AB775CF1A85" ma:contentTypeVersion="6" ma:contentTypeDescription="Creare un nuovo documento." ma:contentTypeScope="" ma:versionID="eba280434c75a149adc77b6fcfcffa86">
  <xsd:schema xmlns:xsd="http://www.w3.org/2001/XMLSchema" xmlns:xs="http://www.w3.org/2001/XMLSchema" xmlns:p="http://schemas.microsoft.com/office/2006/metadata/properties" xmlns:ns3="cce9b7cf-7f43-4741-8f2b-2f22ccd78098" xmlns:ns4="d0ae4b26-e43b-42b1-8037-26c35352ea81" targetNamespace="http://schemas.microsoft.com/office/2006/metadata/properties" ma:root="true" ma:fieldsID="ed98c30036c7baad90e8edde467c4e79" ns3:_="" ns4:_="">
    <xsd:import namespace="cce9b7cf-7f43-4741-8f2b-2f22ccd78098"/>
    <xsd:import namespace="d0ae4b26-e43b-42b1-8037-26c35352e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9b7cf-7f43-4741-8f2b-2f22ccd78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e4b26-e43b-42b1-8037-26c35352e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DF06C-7D02-4E2B-84C4-1CDA19734FB6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cce9b7cf-7f43-4741-8f2b-2f22ccd7809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0ae4b26-e43b-42b1-8037-26c35352ea8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9A3C10-4990-4CBD-B7E0-3F6D36B42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6F5944-6783-4D24-820C-30014CF17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9b7cf-7f43-4741-8f2b-2f22ccd78098"/>
    <ds:schemaRef ds:uri="d0ae4b26-e43b-42b1-8037-26c35352e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1099</Words>
  <Application>Microsoft Macintosh PowerPoint</Application>
  <PresentationFormat>Widescreen</PresentationFormat>
  <Paragraphs>222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Bahnschrift</vt:lpstr>
      <vt:lpstr>Calibri</vt:lpstr>
      <vt:lpstr>Calibri Light</vt:lpstr>
      <vt:lpstr>Office Theme</vt:lpstr>
      <vt:lpstr>1_Office Theme</vt:lpstr>
      <vt:lpstr>Custom Design</vt:lpstr>
      <vt:lpstr>PowerPoint Presentation</vt:lpstr>
      <vt:lpstr>PowerPoint Presentation</vt:lpstr>
      <vt:lpstr>Alcuni dei nostri partner</vt:lpstr>
      <vt:lpstr>Il Digital sta cambiando dalle fondamenta</vt:lpstr>
      <vt:lpstr>La risposta TNC al nuovo contesto omnichannel</vt:lpstr>
      <vt:lpstr>Il flusso di attivazione del TNC iD</vt:lpstr>
      <vt:lpstr>PowerPoint Presentation</vt:lpstr>
      <vt:lpstr>I benefici del TNC Engine</vt:lpstr>
      <vt:lpstr>Approccio TNC iD vs Cookies</vt:lpstr>
      <vt:lpstr>Business Case: Soft Drinks</vt:lpstr>
      <vt:lpstr>Business Case: Largo Consumo</vt:lpstr>
      <vt:lpstr>Business Case: Alta Pasticcieria</vt:lpstr>
      <vt:lpstr>GRAZIE   Davide Raimondi   davide.raimondi@dbshaper.com  Franco Milazzo     franco.milazzo@thenewco.it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Inzerillo</dc:creator>
  <cp:lastModifiedBy>Franco Milazzo</cp:lastModifiedBy>
  <cp:revision>15</cp:revision>
  <dcterms:created xsi:type="dcterms:W3CDTF">2023-04-14T10:14:12Z</dcterms:created>
  <dcterms:modified xsi:type="dcterms:W3CDTF">2023-04-18T19:49:30Z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0x010100D8732BADAF37F24594408AB775CF1A85</vt:lpwstr>
  </property>
</Properties>
</file>